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4660"/>
  </p:normalViewPr>
  <p:slideViewPr>
    <p:cSldViewPr>
      <p:cViewPr varScale="1">
        <p:scale>
          <a:sx n="81" d="100"/>
          <a:sy n="81" d="100"/>
        </p:scale>
        <p:origin x="974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53744" y="788665"/>
            <a:ext cx="968451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3F3F3F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3F3F3F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178" y="6400800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829" y="0"/>
                </a:moveTo>
                <a:lnTo>
                  <a:pt x="0" y="0"/>
                </a:lnTo>
                <a:lnTo>
                  <a:pt x="0" y="457199"/>
                </a:lnTo>
                <a:lnTo>
                  <a:pt x="12188829" y="457199"/>
                </a:lnTo>
                <a:lnTo>
                  <a:pt x="1218882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4125"/>
            <a:ext cx="12188825" cy="63500"/>
          </a:xfrm>
          <a:custGeom>
            <a:avLst/>
            <a:gdLst/>
            <a:ahLst/>
            <a:cxnLst/>
            <a:rect l="l" t="t" r="r" b="b"/>
            <a:pathLst>
              <a:path w="12188825" h="63500">
                <a:moveTo>
                  <a:pt x="12188829" y="0"/>
                </a:moveTo>
                <a:lnTo>
                  <a:pt x="0" y="0"/>
                </a:lnTo>
                <a:lnTo>
                  <a:pt x="0" y="63495"/>
                </a:lnTo>
                <a:lnTo>
                  <a:pt x="12188829" y="63495"/>
                </a:lnTo>
                <a:lnTo>
                  <a:pt x="12188829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3F3F3F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178" y="6400800"/>
            <a:ext cx="12188825" cy="457200"/>
          </a:xfrm>
          <a:custGeom>
            <a:avLst/>
            <a:gdLst/>
            <a:ahLst/>
            <a:cxnLst/>
            <a:rect l="l" t="t" r="r" b="b"/>
            <a:pathLst>
              <a:path w="12188825" h="457200">
                <a:moveTo>
                  <a:pt x="12188829" y="0"/>
                </a:moveTo>
                <a:lnTo>
                  <a:pt x="0" y="0"/>
                </a:lnTo>
                <a:lnTo>
                  <a:pt x="0" y="457199"/>
                </a:lnTo>
                <a:lnTo>
                  <a:pt x="12188829" y="457199"/>
                </a:lnTo>
                <a:lnTo>
                  <a:pt x="1218882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4125"/>
            <a:ext cx="12188825" cy="63500"/>
          </a:xfrm>
          <a:custGeom>
            <a:avLst/>
            <a:gdLst/>
            <a:ahLst/>
            <a:cxnLst/>
            <a:rect l="l" t="t" r="r" b="b"/>
            <a:pathLst>
              <a:path w="12188825" h="63500">
                <a:moveTo>
                  <a:pt x="12188829" y="0"/>
                </a:moveTo>
                <a:lnTo>
                  <a:pt x="0" y="0"/>
                </a:lnTo>
                <a:lnTo>
                  <a:pt x="0" y="63495"/>
                </a:lnTo>
                <a:lnTo>
                  <a:pt x="12188829" y="63495"/>
                </a:lnTo>
                <a:lnTo>
                  <a:pt x="12188829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1999" y="0"/>
                </a:moveTo>
                <a:lnTo>
                  <a:pt x="0" y="0"/>
                </a:lnTo>
                <a:lnTo>
                  <a:pt x="0" y="457199"/>
                </a:lnTo>
                <a:lnTo>
                  <a:pt x="12191999" y="457199"/>
                </a:lnTo>
                <a:lnTo>
                  <a:pt x="1219199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4125"/>
            <a:ext cx="12192000" cy="66675"/>
          </a:xfrm>
          <a:custGeom>
            <a:avLst/>
            <a:gdLst/>
            <a:ahLst/>
            <a:cxnLst/>
            <a:rect l="l" t="t" r="r" b="b"/>
            <a:pathLst>
              <a:path w="12192000" h="66675">
                <a:moveTo>
                  <a:pt x="12191999" y="0"/>
                </a:moveTo>
                <a:lnTo>
                  <a:pt x="0" y="0"/>
                </a:lnTo>
                <a:lnTo>
                  <a:pt x="0" y="66674"/>
                </a:lnTo>
                <a:lnTo>
                  <a:pt x="12191999" y="66674"/>
                </a:lnTo>
                <a:lnTo>
                  <a:pt x="12191999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93804" y="1738365"/>
            <a:ext cx="9966325" cy="0"/>
          </a:xfrm>
          <a:custGeom>
            <a:avLst/>
            <a:gdLst/>
            <a:ahLst/>
            <a:cxnLst/>
            <a:rect l="l" t="t" r="r" b="b"/>
            <a:pathLst>
              <a:path w="9966325">
                <a:moveTo>
                  <a:pt x="0" y="0"/>
                </a:moveTo>
                <a:lnTo>
                  <a:pt x="9966325" y="0"/>
                </a:lnTo>
              </a:path>
            </a:pathLst>
          </a:custGeom>
          <a:ln w="634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0528" y="303382"/>
            <a:ext cx="1964843" cy="5276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1321" y="826765"/>
            <a:ext cx="271081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3F3F3F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0105" y="1457650"/>
            <a:ext cx="11451788" cy="1732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38500" y="6583398"/>
            <a:ext cx="2718434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55790" y="6578825"/>
            <a:ext cx="20447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13" Type="http://schemas.openxmlformats.org/officeDocument/2006/relationships/image" Target="../media/image468.png"/><Relationship Id="rId18" Type="http://schemas.openxmlformats.org/officeDocument/2006/relationships/image" Target="../media/image492.png"/><Relationship Id="rId26" Type="http://schemas.openxmlformats.org/officeDocument/2006/relationships/image" Target="../media/image495.png"/><Relationship Id="rId3" Type="http://schemas.openxmlformats.org/officeDocument/2006/relationships/image" Target="../media/image456.png"/><Relationship Id="rId21" Type="http://schemas.openxmlformats.org/officeDocument/2006/relationships/image" Target="../media/image493.png"/><Relationship Id="rId7" Type="http://schemas.openxmlformats.org/officeDocument/2006/relationships/image" Target="../media/image491.png"/><Relationship Id="rId12" Type="http://schemas.openxmlformats.org/officeDocument/2006/relationships/image" Target="../media/image465.png"/><Relationship Id="rId17" Type="http://schemas.openxmlformats.org/officeDocument/2006/relationships/image" Target="../media/image64.png"/><Relationship Id="rId25" Type="http://schemas.openxmlformats.org/officeDocument/2006/relationships/image" Target="../media/image494.png"/><Relationship Id="rId2" Type="http://schemas.openxmlformats.org/officeDocument/2006/relationships/image" Target="../media/image1.png"/><Relationship Id="rId16" Type="http://schemas.openxmlformats.org/officeDocument/2006/relationships/image" Target="../media/image469.png"/><Relationship Id="rId20" Type="http://schemas.openxmlformats.org/officeDocument/2006/relationships/image" Target="../media/image471.png"/><Relationship Id="rId29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8.png"/><Relationship Id="rId24" Type="http://schemas.openxmlformats.org/officeDocument/2006/relationships/image" Target="../media/image475.png"/><Relationship Id="rId5" Type="http://schemas.openxmlformats.org/officeDocument/2006/relationships/image" Target="../media/image459.png"/><Relationship Id="rId15" Type="http://schemas.openxmlformats.org/officeDocument/2006/relationships/image" Target="../media/image62.png"/><Relationship Id="rId23" Type="http://schemas.openxmlformats.org/officeDocument/2006/relationships/image" Target="../media/image474.png"/><Relationship Id="rId28" Type="http://schemas.openxmlformats.org/officeDocument/2006/relationships/image" Target="../media/image69.png"/><Relationship Id="rId10" Type="http://schemas.openxmlformats.org/officeDocument/2006/relationships/image" Target="../media/image464.png"/><Relationship Id="rId19" Type="http://schemas.openxmlformats.org/officeDocument/2006/relationships/image" Target="../media/image66.png"/><Relationship Id="rId4" Type="http://schemas.openxmlformats.org/officeDocument/2006/relationships/image" Target="../media/image457.png"/><Relationship Id="rId9" Type="http://schemas.openxmlformats.org/officeDocument/2006/relationships/image" Target="../media/image463.png"/><Relationship Id="rId14" Type="http://schemas.openxmlformats.org/officeDocument/2006/relationships/image" Target="../media/image61.png"/><Relationship Id="rId22" Type="http://schemas.openxmlformats.org/officeDocument/2006/relationships/image" Target="../media/image473.png"/><Relationship Id="rId27" Type="http://schemas.openxmlformats.org/officeDocument/2006/relationships/image" Target="../media/image49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8.jpg"/><Relationship Id="rId4" Type="http://schemas.openxmlformats.org/officeDocument/2006/relationships/image" Target="../media/image3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38.jp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jp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0.png"/><Relationship Id="rId18" Type="http://schemas.openxmlformats.org/officeDocument/2006/relationships/image" Target="../media/image89.png"/><Relationship Id="rId3" Type="http://schemas.openxmlformats.org/officeDocument/2006/relationships/image" Target="../media/image50.png"/><Relationship Id="rId21" Type="http://schemas.openxmlformats.org/officeDocument/2006/relationships/image" Target="../media/image9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88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9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8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9" Type="http://schemas.openxmlformats.org/officeDocument/2006/relationships/image" Target="../media/image128.png"/><Relationship Id="rId21" Type="http://schemas.openxmlformats.org/officeDocument/2006/relationships/image" Target="../media/image110.png"/><Relationship Id="rId34" Type="http://schemas.openxmlformats.org/officeDocument/2006/relationships/image" Target="../media/image12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22.png"/><Relationship Id="rId38" Type="http://schemas.openxmlformats.org/officeDocument/2006/relationships/image" Target="../media/image127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37" Type="http://schemas.openxmlformats.org/officeDocument/2006/relationships/image" Target="../media/image126.png"/><Relationship Id="rId40" Type="http://schemas.openxmlformats.org/officeDocument/2006/relationships/image" Target="../media/image129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36" Type="http://schemas.openxmlformats.org/officeDocument/2006/relationships/image" Target="../media/image125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35" Type="http://schemas.openxmlformats.org/officeDocument/2006/relationships/image" Target="../media/image124.png"/><Relationship Id="rId8" Type="http://schemas.openxmlformats.org/officeDocument/2006/relationships/image" Target="../media/image97.png"/><Relationship Id="rId3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9" Type="http://schemas.openxmlformats.org/officeDocument/2006/relationships/image" Target="../media/image170.png"/><Relationship Id="rId21" Type="http://schemas.openxmlformats.org/officeDocument/2006/relationships/image" Target="../media/image153.png"/><Relationship Id="rId34" Type="http://schemas.openxmlformats.org/officeDocument/2006/relationships/image" Target="../media/image166.png"/><Relationship Id="rId42" Type="http://schemas.openxmlformats.org/officeDocument/2006/relationships/image" Target="../media/image109.png"/><Relationship Id="rId7" Type="http://schemas.openxmlformats.org/officeDocument/2006/relationships/image" Target="../media/image139.png"/><Relationship Id="rId2" Type="http://schemas.openxmlformats.org/officeDocument/2006/relationships/image" Target="../media/image1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29" Type="http://schemas.openxmlformats.org/officeDocument/2006/relationships/image" Target="../media/image161.png"/><Relationship Id="rId41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56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40" Type="http://schemas.openxmlformats.org/officeDocument/2006/relationships/image" Target="../media/image171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31" Type="http://schemas.openxmlformats.org/officeDocument/2006/relationships/image" Target="../media/image163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33" Type="http://schemas.openxmlformats.org/officeDocument/2006/relationships/image" Target="../media/image165.png"/><Relationship Id="rId38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26" Type="http://schemas.openxmlformats.org/officeDocument/2006/relationships/image" Target="../media/image195.png"/><Relationship Id="rId21" Type="http://schemas.openxmlformats.org/officeDocument/2006/relationships/image" Target="../media/image190.png"/><Relationship Id="rId34" Type="http://schemas.openxmlformats.org/officeDocument/2006/relationships/image" Target="../media/image202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194.png"/><Relationship Id="rId33" Type="http://schemas.openxmlformats.org/officeDocument/2006/relationships/image" Target="../media/image201.png"/><Relationship Id="rId2" Type="http://schemas.openxmlformats.org/officeDocument/2006/relationships/image" Target="../media/image1.png"/><Relationship Id="rId16" Type="http://schemas.openxmlformats.org/officeDocument/2006/relationships/image" Target="../media/image186.png"/><Relationship Id="rId20" Type="http://schemas.openxmlformats.org/officeDocument/2006/relationships/image" Target="../media/image69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24" Type="http://schemas.openxmlformats.org/officeDocument/2006/relationships/image" Target="../media/image193.png"/><Relationship Id="rId32" Type="http://schemas.openxmlformats.org/officeDocument/2006/relationships/image" Target="../media/image200.png"/><Relationship Id="rId37" Type="http://schemas.openxmlformats.org/officeDocument/2006/relationships/image" Target="../media/image172.jp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36" Type="http://schemas.openxmlformats.org/officeDocument/2006/relationships/image" Target="../media/image204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31" Type="http://schemas.openxmlformats.org/officeDocument/2006/relationships/image" Target="../media/image199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198.png"/><Relationship Id="rId35" Type="http://schemas.openxmlformats.org/officeDocument/2006/relationships/image" Target="../media/image203.png"/><Relationship Id="rId8" Type="http://schemas.openxmlformats.org/officeDocument/2006/relationships/image" Target="../media/image178.png"/><Relationship Id="rId3" Type="http://schemas.openxmlformats.org/officeDocument/2006/relationships/image" Target="../media/image173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26" Type="http://schemas.openxmlformats.org/officeDocument/2006/relationships/image" Target="../media/image227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2" Type="http://schemas.openxmlformats.org/officeDocument/2006/relationships/image" Target="../media/image1.png"/><Relationship Id="rId16" Type="http://schemas.openxmlformats.org/officeDocument/2006/relationships/image" Target="../media/image218.png"/><Relationship Id="rId20" Type="http://schemas.openxmlformats.org/officeDocument/2006/relationships/image" Target="../media/image202.png"/><Relationship Id="rId29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134.jp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31" Type="http://schemas.openxmlformats.org/officeDocument/2006/relationships/image" Target="../media/image23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8" Type="http://schemas.openxmlformats.org/officeDocument/2006/relationships/image" Target="../media/image210.png"/><Relationship Id="rId3" Type="http://schemas.openxmlformats.org/officeDocument/2006/relationships/image" Target="../media/image205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9" Type="http://schemas.openxmlformats.org/officeDocument/2006/relationships/image" Target="../media/image274.png"/><Relationship Id="rId21" Type="http://schemas.openxmlformats.org/officeDocument/2006/relationships/image" Target="../media/image256.png"/><Relationship Id="rId34" Type="http://schemas.openxmlformats.org/officeDocument/2006/relationships/image" Target="../media/image269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33" Type="http://schemas.openxmlformats.org/officeDocument/2006/relationships/image" Target="../media/image268.png"/><Relationship Id="rId38" Type="http://schemas.openxmlformats.org/officeDocument/2006/relationships/image" Target="../media/image273.png"/><Relationship Id="rId2" Type="http://schemas.openxmlformats.org/officeDocument/2006/relationships/image" Target="../media/image1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29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32" Type="http://schemas.openxmlformats.org/officeDocument/2006/relationships/image" Target="../media/image267.png"/><Relationship Id="rId37" Type="http://schemas.openxmlformats.org/officeDocument/2006/relationships/image" Target="../media/image272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28" Type="http://schemas.openxmlformats.org/officeDocument/2006/relationships/image" Target="../media/image263.png"/><Relationship Id="rId36" Type="http://schemas.openxmlformats.org/officeDocument/2006/relationships/image" Target="../media/image271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31" Type="http://schemas.openxmlformats.org/officeDocument/2006/relationships/image" Target="../media/image266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Relationship Id="rId35" Type="http://schemas.openxmlformats.org/officeDocument/2006/relationships/image" Target="../media/image270.png"/><Relationship Id="rId8" Type="http://schemas.openxmlformats.org/officeDocument/2006/relationships/image" Target="../media/image243.png"/><Relationship Id="rId3" Type="http://schemas.openxmlformats.org/officeDocument/2006/relationships/image" Target="../media/image2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6.png"/><Relationship Id="rId26" Type="http://schemas.openxmlformats.org/officeDocument/2006/relationships/image" Target="../media/image304.png"/><Relationship Id="rId3" Type="http://schemas.openxmlformats.org/officeDocument/2006/relationships/image" Target="../media/image282.png"/><Relationship Id="rId21" Type="http://schemas.openxmlformats.org/officeDocument/2006/relationships/image" Target="../media/image299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5.png"/><Relationship Id="rId25" Type="http://schemas.openxmlformats.org/officeDocument/2006/relationships/image" Target="../media/image303.png"/><Relationship Id="rId2" Type="http://schemas.openxmlformats.org/officeDocument/2006/relationships/image" Target="../media/image281.png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29" Type="http://schemas.openxmlformats.org/officeDocument/2006/relationships/image" Target="../media/image3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24" Type="http://schemas.openxmlformats.org/officeDocument/2006/relationships/image" Target="../media/image302.png"/><Relationship Id="rId5" Type="http://schemas.openxmlformats.org/officeDocument/2006/relationships/image" Target="../media/image284.png"/><Relationship Id="rId15" Type="http://schemas.openxmlformats.org/officeDocument/2006/relationships/image" Target="../media/image69.png"/><Relationship Id="rId23" Type="http://schemas.openxmlformats.org/officeDocument/2006/relationships/image" Target="../media/image301.png"/><Relationship Id="rId28" Type="http://schemas.openxmlformats.org/officeDocument/2006/relationships/image" Target="../media/image306.png"/><Relationship Id="rId10" Type="http://schemas.openxmlformats.org/officeDocument/2006/relationships/image" Target="../media/image289.png"/><Relationship Id="rId19" Type="http://schemas.openxmlformats.org/officeDocument/2006/relationships/image" Target="../media/image297.png"/><Relationship Id="rId31" Type="http://schemas.openxmlformats.org/officeDocument/2006/relationships/image" Target="../media/image309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00.png"/><Relationship Id="rId27" Type="http://schemas.openxmlformats.org/officeDocument/2006/relationships/image" Target="../media/image305.png"/><Relationship Id="rId30" Type="http://schemas.openxmlformats.org/officeDocument/2006/relationships/image" Target="../media/image30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26" Type="http://schemas.openxmlformats.org/officeDocument/2006/relationships/image" Target="../media/image334.png"/><Relationship Id="rId21" Type="http://schemas.openxmlformats.org/officeDocument/2006/relationships/image" Target="../media/image329.png"/><Relationship Id="rId34" Type="http://schemas.openxmlformats.org/officeDocument/2006/relationships/image" Target="../media/image342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5" Type="http://schemas.openxmlformats.org/officeDocument/2006/relationships/image" Target="../media/image333.png"/><Relationship Id="rId33" Type="http://schemas.openxmlformats.org/officeDocument/2006/relationships/image" Target="../media/image341.png"/><Relationship Id="rId2" Type="http://schemas.openxmlformats.org/officeDocument/2006/relationships/image" Target="../media/image310.png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29" Type="http://schemas.openxmlformats.org/officeDocument/2006/relationships/image" Target="../media/image3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24" Type="http://schemas.openxmlformats.org/officeDocument/2006/relationships/image" Target="../media/image332.png"/><Relationship Id="rId32" Type="http://schemas.openxmlformats.org/officeDocument/2006/relationships/image" Target="../media/image340.png"/><Relationship Id="rId37" Type="http://schemas.openxmlformats.org/officeDocument/2006/relationships/image" Target="../media/image344.jp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23" Type="http://schemas.openxmlformats.org/officeDocument/2006/relationships/image" Target="../media/image331.png"/><Relationship Id="rId28" Type="http://schemas.openxmlformats.org/officeDocument/2006/relationships/image" Target="../media/image336.png"/><Relationship Id="rId36" Type="http://schemas.openxmlformats.org/officeDocument/2006/relationships/image" Target="../media/image70.png"/><Relationship Id="rId10" Type="http://schemas.openxmlformats.org/officeDocument/2006/relationships/image" Target="../media/image318.png"/><Relationship Id="rId19" Type="http://schemas.openxmlformats.org/officeDocument/2006/relationships/image" Target="../media/image327.png"/><Relationship Id="rId31" Type="http://schemas.openxmlformats.org/officeDocument/2006/relationships/image" Target="../media/image339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Relationship Id="rId22" Type="http://schemas.openxmlformats.org/officeDocument/2006/relationships/image" Target="../media/image330.png"/><Relationship Id="rId27" Type="http://schemas.openxmlformats.org/officeDocument/2006/relationships/image" Target="../media/image335.png"/><Relationship Id="rId30" Type="http://schemas.openxmlformats.org/officeDocument/2006/relationships/image" Target="../media/image338.png"/><Relationship Id="rId35" Type="http://schemas.openxmlformats.org/officeDocument/2006/relationships/image" Target="../media/image343.png"/><Relationship Id="rId8" Type="http://schemas.openxmlformats.org/officeDocument/2006/relationships/image" Target="../media/image316.png"/><Relationship Id="rId3" Type="http://schemas.openxmlformats.org/officeDocument/2006/relationships/image" Target="../media/image31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26" Type="http://schemas.openxmlformats.org/officeDocument/2006/relationships/image" Target="../media/image370.png"/><Relationship Id="rId3" Type="http://schemas.openxmlformats.org/officeDocument/2006/relationships/image" Target="../media/image348.png"/><Relationship Id="rId21" Type="http://schemas.openxmlformats.org/officeDocument/2006/relationships/image" Target="../media/image366.png"/><Relationship Id="rId34" Type="http://schemas.openxmlformats.org/officeDocument/2006/relationships/image" Target="../media/image378.png"/><Relationship Id="rId7" Type="http://schemas.openxmlformats.org/officeDocument/2006/relationships/image" Target="../media/image352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5" Type="http://schemas.openxmlformats.org/officeDocument/2006/relationships/image" Target="../media/image369.png"/><Relationship Id="rId33" Type="http://schemas.openxmlformats.org/officeDocument/2006/relationships/image" Target="../media/image377.png"/><Relationship Id="rId2" Type="http://schemas.openxmlformats.org/officeDocument/2006/relationships/image" Target="../media/image1.png"/><Relationship Id="rId16" Type="http://schemas.openxmlformats.org/officeDocument/2006/relationships/image" Target="../media/image361.png"/><Relationship Id="rId20" Type="http://schemas.openxmlformats.org/officeDocument/2006/relationships/image" Target="../media/image365.png"/><Relationship Id="rId29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24" Type="http://schemas.openxmlformats.org/officeDocument/2006/relationships/image" Target="../media/image368.png"/><Relationship Id="rId32" Type="http://schemas.openxmlformats.org/officeDocument/2006/relationships/image" Target="../media/image376.png"/><Relationship Id="rId5" Type="http://schemas.openxmlformats.org/officeDocument/2006/relationships/image" Target="../media/image350.png"/><Relationship Id="rId15" Type="http://schemas.openxmlformats.org/officeDocument/2006/relationships/image" Target="../media/image360.png"/><Relationship Id="rId23" Type="http://schemas.openxmlformats.org/officeDocument/2006/relationships/image" Target="../media/image129.png"/><Relationship Id="rId28" Type="http://schemas.openxmlformats.org/officeDocument/2006/relationships/image" Target="../media/image372.png"/><Relationship Id="rId36" Type="http://schemas.openxmlformats.org/officeDocument/2006/relationships/image" Target="../media/image380.png"/><Relationship Id="rId10" Type="http://schemas.openxmlformats.org/officeDocument/2006/relationships/image" Target="../media/image355.png"/><Relationship Id="rId19" Type="http://schemas.openxmlformats.org/officeDocument/2006/relationships/image" Target="../media/image364.png"/><Relationship Id="rId31" Type="http://schemas.openxmlformats.org/officeDocument/2006/relationships/image" Target="../media/image37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Relationship Id="rId22" Type="http://schemas.openxmlformats.org/officeDocument/2006/relationships/image" Target="../media/image367.png"/><Relationship Id="rId27" Type="http://schemas.openxmlformats.org/officeDocument/2006/relationships/image" Target="../media/image371.png"/><Relationship Id="rId30" Type="http://schemas.openxmlformats.org/officeDocument/2006/relationships/image" Target="../media/image374.png"/><Relationship Id="rId35" Type="http://schemas.openxmlformats.org/officeDocument/2006/relationships/image" Target="../media/image379.png"/><Relationship Id="rId8" Type="http://schemas.openxmlformats.org/officeDocument/2006/relationships/image" Target="../media/image35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2.png"/><Relationship Id="rId18" Type="http://schemas.openxmlformats.org/officeDocument/2006/relationships/image" Target="../media/image397.png"/><Relationship Id="rId3" Type="http://schemas.openxmlformats.org/officeDocument/2006/relationships/image" Target="../media/image382.png"/><Relationship Id="rId21" Type="http://schemas.openxmlformats.org/officeDocument/2006/relationships/image" Target="../media/image400.png"/><Relationship Id="rId7" Type="http://schemas.openxmlformats.org/officeDocument/2006/relationships/image" Target="../media/image386.png"/><Relationship Id="rId12" Type="http://schemas.openxmlformats.org/officeDocument/2006/relationships/image" Target="../media/image391.png"/><Relationship Id="rId17" Type="http://schemas.openxmlformats.org/officeDocument/2006/relationships/image" Target="../media/image396.png"/><Relationship Id="rId2" Type="http://schemas.openxmlformats.org/officeDocument/2006/relationships/image" Target="../media/image381.png"/><Relationship Id="rId16" Type="http://schemas.openxmlformats.org/officeDocument/2006/relationships/image" Target="../media/image395.png"/><Relationship Id="rId20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24" Type="http://schemas.openxmlformats.org/officeDocument/2006/relationships/image" Target="../media/image46.png"/><Relationship Id="rId5" Type="http://schemas.openxmlformats.org/officeDocument/2006/relationships/image" Target="../media/image384.png"/><Relationship Id="rId15" Type="http://schemas.openxmlformats.org/officeDocument/2006/relationships/image" Target="../media/image394.png"/><Relationship Id="rId23" Type="http://schemas.openxmlformats.org/officeDocument/2006/relationships/image" Target="../media/image402.png"/><Relationship Id="rId10" Type="http://schemas.openxmlformats.org/officeDocument/2006/relationships/image" Target="../media/image389.png"/><Relationship Id="rId19" Type="http://schemas.openxmlformats.org/officeDocument/2006/relationships/image" Target="../media/image398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Relationship Id="rId14" Type="http://schemas.openxmlformats.org/officeDocument/2006/relationships/image" Target="../media/image393.png"/><Relationship Id="rId22" Type="http://schemas.openxmlformats.org/officeDocument/2006/relationships/image" Target="../media/image40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11.pn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" Type="http://schemas.openxmlformats.org/officeDocument/2006/relationships/image" Target="../media/image403.png"/><Relationship Id="rId21" Type="http://schemas.openxmlformats.org/officeDocument/2006/relationships/image" Target="../media/image419.png"/><Relationship Id="rId7" Type="http://schemas.openxmlformats.org/officeDocument/2006/relationships/image" Target="../media/image407.png"/><Relationship Id="rId12" Type="http://schemas.openxmlformats.org/officeDocument/2006/relationships/image" Target="../media/image325.png"/><Relationship Id="rId17" Type="http://schemas.openxmlformats.org/officeDocument/2006/relationships/image" Target="../media/image415.png"/><Relationship Id="rId25" Type="http://schemas.openxmlformats.org/officeDocument/2006/relationships/image" Target="../media/image423.png"/><Relationship Id="rId2" Type="http://schemas.openxmlformats.org/officeDocument/2006/relationships/image" Target="../media/image1.png"/><Relationship Id="rId16" Type="http://schemas.openxmlformats.org/officeDocument/2006/relationships/image" Target="../media/image414.png"/><Relationship Id="rId20" Type="http://schemas.openxmlformats.org/officeDocument/2006/relationships/image" Target="../media/image418.png"/><Relationship Id="rId29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11" Type="http://schemas.openxmlformats.org/officeDocument/2006/relationships/image" Target="../media/image410.png"/><Relationship Id="rId24" Type="http://schemas.openxmlformats.org/officeDocument/2006/relationships/image" Target="../media/image422.png"/><Relationship Id="rId32" Type="http://schemas.openxmlformats.org/officeDocument/2006/relationships/image" Target="../media/image429.png"/><Relationship Id="rId5" Type="http://schemas.openxmlformats.org/officeDocument/2006/relationships/image" Target="../media/image405.png"/><Relationship Id="rId15" Type="http://schemas.openxmlformats.org/officeDocument/2006/relationships/image" Target="../media/image413.png"/><Relationship Id="rId23" Type="http://schemas.openxmlformats.org/officeDocument/2006/relationships/image" Target="../media/image421.png"/><Relationship Id="rId28" Type="http://schemas.openxmlformats.org/officeDocument/2006/relationships/image" Target="../media/image425.png"/><Relationship Id="rId10" Type="http://schemas.openxmlformats.org/officeDocument/2006/relationships/image" Target="../media/image319.png"/><Relationship Id="rId19" Type="http://schemas.openxmlformats.org/officeDocument/2006/relationships/image" Target="../media/image417.png"/><Relationship Id="rId31" Type="http://schemas.openxmlformats.org/officeDocument/2006/relationships/image" Target="../media/image428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397.png"/><Relationship Id="rId30" Type="http://schemas.openxmlformats.org/officeDocument/2006/relationships/image" Target="../media/image42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41.png"/><Relationship Id="rId18" Type="http://schemas.openxmlformats.org/officeDocument/2006/relationships/image" Target="../media/image446.png"/><Relationship Id="rId3" Type="http://schemas.openxmlformats.org/officeDocument/2006/relationships/image" Target="../media/image431.png"/><Relationship Id="rId21" Type="http://schemas.openxmlformats.org/officeDocument/2006/relationships/image" Target="../media/image449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17" Type="http://schemas.openxmlformats.org/officeDocument/2006/relationships/image" Target="../media/image445.png"/><Relationship Id="rId2" Type="http://schemas.openxmlformats.org/officeDocument/2006/relationships/image" Target="../media/image430.png"/><Relationship Id="rId16" Type="http://schemas.openxmlformats.org/officeDocument/2006/relationships/image" Target="../media/image444.png"/><Relationship Id="rId20" Type="http://schemas.openxmlformats.org/officeDocument/2006/relationships/image" Target="../media/image4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24" Type="http://schemas.openxmlformats.org/officeDocument/2006/relationships/image" Target="../media/image46.png"/><Relationship Id="rId5" Type="http://schemas.openxmlformats.org/officeDocument/2006/relationships/image" Target="../media/image433.png"/><Relationship Id="rId15" Type="http://schemas.openxmlformats.org/officeDocument/2006/relationships/image" Target="../media/image443.png"/><Relationship Id="rId23" Type="http://schemas.openxmlformats.org/officeDocument/2006/relationships/image" Target="../media/image451.png"/><Relationship Id="rId10" Type="http://schemas.openxmlformats.org/officeDocument/2006/relationships/image" Target="../media/image438.png"/><Relationship Id="rId19" Type="http://schemas.openxmlformats.org/officeDocument/2006/relationships/image" Target="../media/image447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Relationship Id="rId14" Type="http://schemas.openxmlformats.org/officeDocument/2006/relationships/image" Target="../media/image442.png"/><Relationship Id="rId22" Type="http://schemas.openxmlformats.org/officeDocument/2006/relationships/image" Target="../media/image4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5.png"/><Relationship Id="rId18" Type="http://schemas.openxmlformats.org/officeDocument/2006/relationships/image" Target="../media/image62.png"/><Relationship Id="rId26" Type="http://schemas.openxmlformats.org/officeDocument/2006/relationships/image" Target="../media/image474.png"/><Relationship Id="rId3" Type="http://schemas.openxmlformats.org/officeDocument/2006/relationships/image" Target="../media/image456.png"/><Relationship Id="rId21" Type="http://schemas.openxmlformats.org/officeDocument/2006/relationships/image" Target="../media/image470.png"/><Relationship Id="rId34" Type="http://schemas.openxmlformats.org/officeDocument/2006/relationships/image" Target="../media/image67.png"/><Relationship Id="rId7" Type="http://schemas.openxmlformats.org/officeDocument/2006/relationships/image" Target="../media/image460.png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5" Type="http://schemas.openxmlformats.org/officeDocument/2006/relationships/image" Target="../media/image473.png"/><Relationship Id="rId33" Type="http://schemas.openxmlformats.org/officeDocument/2006/relationships/image" Target="../media/image481.png"/><Relationship Id="rId2" Type="http://schemas.openxmlformats.org/officeDocument/2006/relationships/image" Target="../media/image1.png"/><Relationship Id="rId16" Type="http://schemas.openxmlformats.org/officeDocument/2006/relationships/image" Target="../media/image468.png"/><Relationship Id="rId20" Type="http://schemas.openxmlformats.org/officeDocument/2006/relationships/image" Target="../media/image64.png"/><Relationship Id="rId29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11" Type="http://schemas.openxmlformats.org/officeDocument/2006/relationships/image" Target="../media/image464.png"/><Relationship Id="rId24" Type="http://schemas.openxmlformats.org/officeDocument/2006/relationships/image" Target="../media/image472.png"/><Relationship Id="rId32" Type="http://schemas.openxmlformats.org/officeDocument/2006/relationships/image" Target="../media/image480.png"/><Relationship Id="rId5" Type="http://schemas.openxmlformats.org/officeDocument/2006/relationships/image" Target="../media/image458.png"/><Relationship Id="rId15" Type="http://schemas.openxmlformats.org/officeDocument/2006/relationships/image" Target="../media/image467.png"/><Relationship Id="rId23" Type="http://schemas.openxmlformats.org/officeDocument/2006/relationships/image" Target="../media/image471.png"/><Relationship Id="rId28" Type="http://schemas.openxmlformats.org/officeDocument/2006/relationships/image" Target="../media/image476.png"/><Relationship Id="rId36" Type="http://schemas.openxmlformats.org/officeDocument/2006/relationships/image" Target="../media/image69.png"/><Relationship Id="rId10" Type="http://schemas.openxmlformats.org/officeDocument/2006/relationships/image" Target="../media/image463.png"/><Relationship Id="rId19" Type="http://schemas.openxmlformats.org/officeDocument/2006/relationships/image" Target="../media/image469.png"/><Relationship Id="rId31" Type="http://schemas.openxmlformats.org/officeDocument/2006/relationships/image" Target="../media/image479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6.png"/><Relationship Id="rId22" Type="http://schemas.openxmlformats.org/officeDocument/2006/relationships/image" Target="../media/image66.png"/><Relationship Id="rId27" Type="http://schemas.openxmlformats.org/officeDocument/2006/relationships/image" Target="../media/image475.png"/><Relationship Id="rId30" Type="http://schemas.openxmlformats.org/officeDocument/2006/relationships/image" Target="../media/image478.png"/><Relationship Id="rId35" Type="http://schemas.openxmlformats.org/officeDocument/2006/relationships/image" Target="../media/image482.png"/><Relationship Id="rId8" Type="http://schemas.openxmlformats.org/officeDocument/2006/relationships/image" Target="../media/image46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65.png"/><Relationship Id="rId18" Type="http://schemas.openxmlformats.org/officeDocument/2006/relationships/image" Target="../media/image64.png"/><Relationship Id="rId26" Type="http://schemas.openxmlformats.org/officeDocument/2006/relationships/image" Target="../media/image476.png"/><Relationship Id="rId3" Type="http://schemas.openxmlformats.org/officeDocument/2006/relationships/image" Target="../media/image456.png"/><Relationship Id="rId21" Type="http://schemas.openxmlformats.org/officeDocument/2006/relationships/image" Target="../media/image471.png"/><Relationship Id="rId7" Type="http://schemas.openxmlformats.org/officeDocument/2006/relationships/image" Target="../media/image460.png"/><Relationship Id="rId12" Type="http://schemas.openxmlformats.org/officeDocument/2006/relationships/image" Target="../media/image58.png"/><Relationship Id="rId17" Type="http://schemas.openxmlformats.org/officeDocument/2006/relationships/image" Target="../media/image485.png"/><Relationship Id="rId25" Type="http://schemas.openxmlformats.org/officeDocument/2006/relationships/image" Target="../media/image475.png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11" Type="http://schemas.openxmlformats.org/officeDocument/2006/relationships/image" Target="../media/image484.png"/><Relationship Id="rId24" Type="http://schemas.openxmlformats.org/officeDocument/2006/relationships/image" Target="../media/image474.png"/><Relationship Id="rId32" Type="http://schemas.openxmlformats.org/officeDocument/2006/relationships/image" Target="../media/image490.png"/><Relationship Id="rId5" Type="http://schemas.openxmlformats.org/officeDocument/2006/relationships/image" Target="../media/image458.png"/><Relationship Id="rId15" Type="http://schemas.openxmlformats.org/officeDocument/2006/relationships/image" Target="../media/image61.png"/><Relationship Id="rId23" Type="http://schemas.openxmlformats.org/officeDocument/2006/relationships/image" Target="../media/image473.png"/><Relationship Id="rId28" Type="http://schemas.openxmlformats.org/officeDocument/2006/relationships/image" Target="../media/image487.png"/><Relationship Id="rId10" Type="http://schemas.openxmlformats.org/officeDocument/2006/relationships/image" Target="../media/image463.png"/><Relationship Id="rId19" Type="http://schemas.openxmlformats.org/officeDocument/2006/relationships/image" Target="../media/image486.png"/><Relationship Id="rId31" Type="http://schemas.openxmlformats.org/officeDocument/2006/relationships/image" Target="../media/image69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8.png"/><Relationship Id="rId22" Type="http://schemas.openxmlformats.org/officeDocument/2006/relationships/image" Target="../media/image472.png"/><Relationship Id="rId27" Type="http://schemas.openxmlformats.org/officeDocument/2006/relationships/image" Target="../media/image477.png"/><Relationship Id="rId30" Type="http://schemas.openxmlformats.org/officeDocument/2006/relationships/image" Target="../media/image4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08090" y="4343400"/>
            <a:ext cx="9876155" cy="0"/>
          </a:xfrm>
          <a:custGeom>
            <a:avLst/>
            <a:gdLst/>
            <a:ahLst/>
            <a:cxnLst/>
            <a:rect l="l" t="t" r="r" b="b"/>
            <a:pathLst>
              <a:path w="9876155">
                <a:moveTo>
                  <a:pt x="0" y="0"/>
                </a:moveTo>
                <a:lnTo>
                  <a:pt x="9875839" y="0"/>
                </a:lnTo>
              </a:path>
            </a:pathLst>
          </a:custGeom>
          <a:ln w="634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316" y="211015"/>
            <a:ext cx="1964843" cy="5254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99107" y="1808475"/>
            <a:ext cx="7802880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C</a:t>
            </a:r>
            <a:r>
              <a:rPr sz="3200" spc="-65" dirty="0">
                <a:solidFill>
                  <a:srgbClr val="252525"/>
                </a:solidFill>
                <a:latin typeface="Calibri Light"/>
                <a:cs typeface="Calibri Light"/>
              </a:rPr>
              <a:t>o</a:t>
            </a:r>
            <a:r>
              <a:rPr sz="3200" spc="-70" dirty="0">
                <a:solidFill>
                  <a:srgbClr val="252525"/>
                </a:solidFill>
                <a:latin typeface="Calibri Light"/>
                <a:cs typeface="Calibri Light"/>
              </a:rPr>
              <a:t>u</a:t>
            </a:r>
            <a:r>
              <a:rPr sz="3200" spc="-135" dirty="0">
                <a:solidFill>
                  <a:srgbClr val="252525"/>
                </a:solidFill>
                <a:latin typeface="Calibri Light"/>
                <a:cs typeface="Calibri Light"/>
              </a:rPr>
              <a:t>r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s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e</a:t>
            </a:r>
            <a:r>
              <a:rPr sz="3200" spc="-2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N</a:t>
            </a:r>
            <a:r>
              <a:rPr sz="3200" spc="-70" dirty="0">
                <a:solidFill>
                  <a:srgbClr val="252525"/>
                </a:solidFill>
                <a:latin typeface="Calibri Light"/>
                <a:cs typeface="Calibri Light"/>
              </a:rPr>
              <a:t>a</a:t>
            </a:r>
            <a:r>
              <a:rPr sz="3200" spc="-90" dirty="0">
                <a:solidFill>
                  <a:srgbClr val="252525"/>
                </a:solidFill>
                <a:latin typeface="Calibri Light"/>
                <a:cs typeface="Calibri Light"/>
              </a:rPr>
              <a:t>m</a:t>
            </a:r>
            <a:r>
              <a:rPr sz="3200" spc="-85" dirty="0">
                <a:solidFill>
                  <a:srgbClr val="252525"/>
                </a:solidFill>
                <a:latin typeface="Calibri Light"/>
                <a:cs typeface="Calibri Light"/>
              </a:rPr>
              <a:t>e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:</a:t>
            </a:r>
            <a:r>
              <a:rPr sz="3200" spc="-229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C</a:t>
            </a:r>
            <a:r>
              <a:rPr sz="3200" spc="-50" dirty="0">
                <a:solidFill>
                  <a:srgbClr val="252525"/>
                </a:solidFill>
                <a:latin typeface="Calibri Light"/>
                <a:cs typeface="Calibri Light"/>
              </a:rPr>
              <a:t>r</a:t>
            </a:r>
            <a:r>
              <a:rPr sz="3200" spc="-60" dirty="0">
                <a:solidFill>
                  <a:srgbClr val="252525"/>
                </a:solidFill>
                <a:latin typeface="Calibri Light"/>
                <a:cs typeface="Calibri Light"/>
              </a:rPr>
              <a:t>y</a:t>
            </a:r>
            <a:r>
              <a:rPr sz="3200" spc="-95" dirty="0">
                <a:solidFill>
                  <a:srgbClr val="252525"/>
                </a:solidFill>
                <a:latin typeface="Calibri Light"/>
                <a:cs typeface="Calibri Light"/>
              </a:rPr>
              <a:t>p</a:t>
            </a:r>
            <a:r>
              <a:rPr sz="3200" spc="-105" dirty="0">
                <a:solidFill>
                  <a:srgbClr val="252525"/>
                </a:solidFill>
                <a:latin typeface="Calibri Light"/>
                <a:cs typeface="Calibri Light"/>
              </a:rPr>
              <a:t>t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o</a:t>
            </a: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g</a:t>
            </a:r>
            <a:r>
              <a:rPr sz="3200" spc="-135" dirty="0">
                <a:solidFill>
                  <a:srgbClr val="252525"/>
                </a:solidFill>
                <a:latin typeface="Calibri Light"/>
                <a:cs typeface="Calibri Light"/>
              </a:rPr>
              <a:t>r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a</a:t>
            </a:r>
            <a:r>
              <a:rPr sz="3200" spc="-85" dirty="0">
                <a:solidFill>
                  <a:srgbClr val="252525"/>
                </a:solidFill>
                <a:latin typeface="Calibri Light"/>
                <a:cs typeface="Calibri Light"/>
              </a:rPr>
              <a:t>p</a:t>
            </a:r>
            <a:r>
              <a:rPr sz="3200" spc="-140" dirty="0">
                <a:solidFill>
                  <a:srgbClr val="252525"/>
                </a:solidFill>
                <a:latin typeface="Calibri Light"/>
                <a:cs typeface="Calibri Light"/>
              </a:rPr>
              <a:t>h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y</a:t>
            </a:r>
            <a:r>
              <a:rPr sz="3200" spc="-2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70" dirty="0">
                <a:solidFill>
                  <a:srgbClr val="252525"/>
                </a:solidFill>
                <a:latin typeface="Calibri Light"/>
                <a:cs typeface="Calibri Light"/>
              </a:rPr>
              <a:t>an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d</a:t>
            </a:r>
            <a:r>
              <a:rPr sz="3200" spc="-2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N</a:t>
            </a:r>
            <a:r>
              <a:rPr sz="3200" spc="-85" dirty="0">
                <a:solidFill>
                  <a:srgbClr val="252525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252525"/>
                </a:solidFill>
                <a:latin typeface="Calibri Light"/>
                <a:cs typeface="Calibri Light"/>
              </a:rPr>
              <a:t>t</a:t>
            </a:r>
            <a:r>
              <a:rPr sz="3200" spc="-130" dirty="0">
                <a:solidFill>
                  <a:srgbClr val="252525"/>
                </a:solidFill>
                <a:latin typeface="Calibri Light"/>
                <a:cs typeface="Calibri Light"/>
              </a:rPr>
              <a:t>w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o</a:t>
            </a: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r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k</a:t>
            </a:r>
            <a:r>
              <a:rPr sz="3200" spc="-2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60" dirty="0">
                <a:solidFill>
                  <a:srgbClr val="252525"/>
                </a:solidFill>
                <a:latin typeface="Calibri Light"/>
                <a:cs typeface="Calibri Light"/>
              </a:rPr>
              <a:t>S</a:t>
            </a: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252525"/>
                </a:solidFill>
                <a:latin typeface="Calibri Light"/>
                <a:cs typeface="Calibri Light"/>
              </a:rPr>
              <a:t>c</a:t>
            </a:r>
            <a:r>
              <a:rPr sz="3200" spc="-85" dirty="0">
                <a:solidFill>
                  <a:srgbClr val="252525"/>
                </a:solidFill>
                <a:latin typeface="Calibri Light"/>
                <a:cs typeface="Calibri Light"/>
              </a:rPr>
              <a:t>u</a:t>
            </a:r>
            <a:r>
              <a:rPr sz="3200" spc="-60" dirty="0">
                <a:solidFill>
                  <a:srgbClr val="252525"/>
                </a:solidFill>
                <a:latin typeface="Calibri Light"/>
                <a:cs typeface="Calibri Light"/>
              </a:rPr>
              <a:t>ri</a:t>
            </a:r>
            <a:r>
              <a:rPr sz="3200" spc="-70" dirty="0">
                <a:solidFill>
                  <a:srgbClr val="252525"/>
                </a:solidFill>
                <a:latin typeface="Calibri Light"/>
                <a:cs typeface="Calibri Light"/>
              </a:rPr>
              <a:t>t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y </a:t>
            </a:r>
            <a:r>
              <a:rPr sz="3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C</a:t>
            </a:r>
            <a:r>
              <a:rPr sz="3200" spc="-65" dirty="0">
                <a:solidFill>
                  <a:srgbClr val="252525"/>
                </a:solidFill>
                <a:latin typeface="Calibri Light"/>
                <a:cs typeface="Calibri Light"/>
              </a:rPr>
              <a:t>o</a:t>
            </a:r>
            <a:r>
              <a:rPr sz="3200" spc="-70" dirty="0">
                <a:solidFill>
                  <a:srgbClr val="252525"/>
                </a:solidFill>
                <a:latin typeface="Calibri Light"/>
                <a:cs typeface="Calibri Light"/>
              </a:rPr>
              <a:t>u</a:t>
            </a:r>
            <a:r>
              <a:rPr sz="3200" spc="-135" dirty="0">
                <a:solidFill>
                  <a:srgbClr val="252525"/>
                </a:solidFill>
                <a:latin typeface="Calibri Light"/>
                <a:cs typeface="Calibri Light"/>
              </a:rPr>
              <a:t>r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s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e</a:t>
            </a:r>
            <a:r>
              <a:rPr sz="3200" spc="-2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C</a:t>
            </a:r>
            <a:r>
              <a:rPr sz="3200" spc="-65" dirty="0">
                <a:solidFill>
                  <a:srgbClr val="252525"/>
                </a:solidFill>
                <a:latin typeface="Calibri Light"/>
                <a:cs typeface="Calibri Light"/>
              </a:rPr>
              <a:t>o</a:t>
            </a:r>
            <a:r>
              <a:rPr sz="3200" spc="-70" dirty="0">
                <a:solidFill>
                  <a:srgbClr val="252525"/>
                </a:solidFill>
                <a:latin typeface="Calibri Light"/>
                <a:cs typeface="Calibri Light"/>
              </a:rPr>
              <a:t>d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e</a:t>
            </a:r>
            <a:r>
              <a:rPr sz="3200" spc="-2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lang="en-IN" sz="3200" dirty="0">
                <a:solidFill>
                  <a:srgbClr val="252525"/>
                </a:solidFill>
                <a:latin typeface="Calibri Light"/>
                <a:cs typeface="Calibri Light"/>
              </a:rPr>
              <a:t>–</a:t>
            </a:r>
            <a:r>
              <a:rPr sz="3200" spc="-2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C</a:t>
            </a:r>
            <a:r>
              <a:rPr sz="3200" spc="-60" dirty="0">
                <a:solidFill>
                  <a:srgbClr val="252525"/>
                </a:solidFill>
                <a:latin typeface="Calibri Light"/>
                <a:cs typeface="Calibri Light"/>
              </a:rPr>
              <a:t>S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E</a:t>
            </a:r>
            <a:r>
              <a:rPr lang="en-IN"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555</a:t>
            </a:r>
            <a:endParaRPr sz="3200" dirty="0">
              <a:latin typeface="Calibri Light"/>
              <a:cs typeface="Calibri Light"/>
            </a:endParaRPr>
          </a:p>
          <a:p>
            <a:pPr marL="1905" algn="ctr">
              <a:lnSpc>
                <a:spcPct val="100000"/>
              </a:lnSpc>
            </a:pP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C</a:t>
            </a:r>
            <a:r>
              <a:rPr sz="3200" spc="-110" dirty="0">
                <a:solidFill>
                  <a:srgbClr val="252525"/>
                </a:solidFill>
                <a:latin typeface="Calibri Light"/>
                <a:cs typeface="Calibri Light"/>
              </a:rPr>
              <a:t>r</a:t>
            </a: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e</a:t>
            </a:r>
            <a:r>
              <a:rPr sz="3200" spc="-70" dirty="0">
                <a:solidFill>
                  <a:srgbClr val="252525"/>
                </a:solidFill>
                <a:latin typeface="Calibri Light"/>
                <a:cs typeface="Calibri Light"/>
              </a:rPr>
              <a:t>d</a:t>
            </a:r>
            <a:r>
              <a:rPr sz="3200" spc="-60" dirty="0">
                <a:solidFill>
                  <a:srgbClr val="252525"/>
                </a:solidFill>
                <a:latin typeface="Calibri Light"/>
                <a:cs typeface="Calibri Light"/>
              </a:rPr>
              <a:t>it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s</a:t>
            </a:r>
            <a:r>
              <a:rPr sz="3200" spc="-2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-</a:t>
            </a:r>
            <a:r>
              <a:rPr sz="3200" spc="-2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65" dirty="0">
                <a:solidFill>
                  <a:srgbClr val="252525"/>
                </a:solidFill>
                <a:latin typeface="Calibri Light"/>
                <a:cs typeface="Calibri Light"/>
              </a:rPr>
              <a:t>3: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0</a:t>
            </a:r>
            <a:r>
              <a:rPr sz="3200" spc="-65" dirty="0">
                <a:solidFill>
                  <a:srgbClr val="252525"/>
                </a:solidFill>
                <a:latin typeface="Calibri Light"/>
                <a:cs typeface="Calibri Light"/>
              </a:rPr>
              <a:t>: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0</a:t>
            </a:r>
            <a:endParaRPr sz="3200" dirty="0">
              <a:latin typeface="Calibri Light"/>
              <a:cs typeface="Calibri Light"/>
            </a:endParaRPr>
          </a:p>
          <a:p>
            <a:pPr marL="167640" algn="ctr">
              <a:lnSpc>
                <a:spcPct val="100000"/>
              </a:lnSpc>
              <a:spcBef>
                <a:spcPts val="8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UNIT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-1</a:t>
            </a:r>
            <a:endParaRPr sz="28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400"/>
              </a:spcBef>
            </a:pPr>
            <a:r>
              <a:rPr sz="3200" spc="-355" dirty="0">
                <a:solidFill>
                  <a:srgbClr val="252525"/>
                </a:solidFill>
                <a:latin typeface="Calibri Light"/>
                <a:cs typeface="Calibri Light"/>
              </a:rPr>
              <a:t>T</a:t>
            </a:r>
            <a:r>
              <a:rPr sz="3200" spc="-75" dirty="0">
                <a:solidFill>
                  <a:srgbClr val="252525"/>
                </a:solidFill>
                <a:latin typeface="Calibri Light"/>
                <a:cs typeface="Calibri Light"/>
              </a:rPr>
              <a:t>e</a:t>
            </a:r>
            <a:r>
              <a:rPr sz="3200" spc="-60" dirty="0">
                <a:solidFill>
                  <a:srgbClr val="252525"/>
                </a:solidFill>
                <a:latin typeface="Calibri Light"/>
                <a:cs typeface="Calibri Light"/>
              </a:rPr>
              <a:t>r</a:t>
            </a:r>
            <a:r>
              <a:rPr sz="3200" spc="-95" dirty="0">
                <a:solidFill>
                  <a:srgbClr val="252525"/>
                </a:solidFill>
                <a:latin typeface="Calibri Light"/>
                <a:cs typeface="Calibri Light"/>
              </a:rPr>
              <a:t>m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:</a:t>
            </a:r>
            <a:r>
              <a:rPr sz="3200" spc="-2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lang="en-IN" sz="3200" spc="-90" dirty="0">
                <a:solidFill>
                  <a:srgbClr val="252525"/>
                </a:solidFill>
                <a:latin typeface="Calibri Light"/>
                <a:cs typeface="Calibri Light"/>
              </a:rPr>
              <a:t>October</a:t>
            </a:r>
            <a:r>
              <a:rPr sz="3200" spc="-24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65" dirty="0">
                <a:solidFill>
                  <a:srgbClr val="252525"/>
                </a:solidFill>
                <a:latin typeface="Calibri Light"/>
                <a:cs typeface="Calibri Light"/>
              </a:rPr>
              <a:t>2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0</a:t>
            </a:r>
            <a:r>
              <a:rPr sz="3200" spc="-90" dirty="0">
                <a:solidFill>
                  <a:srgbClr val="252525"/>
                </a:solidFill>
                <a:latin typeface="Calibri Light"/>
                <a:cs typeface="Calibri Light"/>
              </a:rPr>
              <a:t>2</a:t>
            </a:r>
            <a:r>
              <a:rPr lang="en-IN" sz="3200" spc="-90" dirty="0">
                <a:solidFill>
                  <a:srgbClr val="252525"/>
                </a:solidFill>
                <a:latin typeface="Calibri Light"/>
                <a:cs typeface="Calibri Light"/>
              </a:rPr>
              <a:t>4</a:t>
            </a:r>
            <a:r>
              <a:rPr sz="3200" spc="-26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52525"/>
                </a:solidFill>
                <a:latin typeface="Calibri Light"/>
                <a:cs typeface="Calibri Light"/>
              </a:rPr>
              <a:t>–</a:t>
            </a:r>
            <a:r>
              <a:rPr sz="3200" spc="-150" dirty="0">
                <a:solidFill>
                  <a:srgbClr val="252525"/>
                </a:solidFill>
                <a:latin typeface="Calibri Light"/>
                <a:cs typeface="Calibri Light"/>
              </a:rPr>
              <a:t> </a:t>
            </a:r>
            <a:r>
              <a:rPr lang="en-IN" sz="3200" spc="-55" dirty="0">
                <a:solidFill>
                  <a:srgbClr val="252525"/>
                </a:solidFill>
                <a:latin typeface="Calibri Light"/>
                <a:cs typeface="Calibri Light"/>
              </a:rPr>
              <a:t>January</a:t>
            </a:r>
            <a:r>
              <a:rPr sz="3200" spc="-25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200" spc="-65" dirty="0">
                <a:solidFill>
                  <a:srgbClr val="252525"/>
                </a:solidFill>
                <a:latin typeface="Calibri Light"/>
                <a:cs typeface="Calibri Light"/>
              </a:rPr>
              <a:t>2</a:t>
            </a:r>
            <a:r>
              <a:rPr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02</a:t>
            </a:r>
            <a:r>
              <a:rPr lang="en-IN" sz="3200" spc="-80" dirty="0">
                <a:solidFill>
                  <a:srgbClr val="252525"/>
                </a:solidFill>
                <a:latin typeface="Calibri Light"/>
                <a:cs typeface="Calibri Light"/>
              </a:rPr>
              <a:t>5</a:t>
            </a:r>
            <a:endParaRPr sz="3200" dirty="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0704" y="399410"/>
            <a:ext cx="530352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7520" marR="474345" indent="208279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M.S. </a:t>
            </a:r>
            <a:r>
              <a:rPr sz="2000" b="1" spc="-5" dirty="0">
                <a:latin typeface="Calibri"/>
                <a:cs typeface="Calibri"/>
              </a:rPr>
              <a:t>Ramaiah Institute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20" dirty="0">
                <a:latin typeface="Calibri"/>
                <a:cs typeface="Calibri"/>
              </a:rPr>
              <a:t>Technology 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(Autonomous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Institute,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Affiliated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VTU)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Department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5" dirty="0">
                <a:latin typeface="Calibri"/>
                <a:cs typeface="Calibri"/>
              </a:rPr>
              <a:t> Computer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Science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Engineering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9562465" cy="302704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60"/>
              </a:spcBef>
            </a:pPr>
            <a:r>
              <a:rPr sz="3600" b="1" spc="-3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Threatening</a:t>
            </a:r>
            <a:r>
              <a:rPr sz="36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3F3F3F"/>
                </a:solidFill>
                <a:latin typeface="Calibri"/>
                <a:cs typeface="Calibri"/>
              </a:rPr>
              <a:t>Confidentiality</a:t>
            </a:r>
            <a:endParaRPr sz="3600">
              <a:latin typeface="Calibri"/>
              <a:cs typeface="Calibri"/>
            </a:endParaRPr>
          </a:p>
          <a:p>
            <a:pPr marL="756285" marR="488950" indent="-744220">
              <a:lnSpc>
                <a:spcPts val="3890"/>
              </a:lnSpc>
              <a:spcBef>
                <a:spcPts val="1445"/>
              </a:spcBef>
              <a:tabLst>
                <a:tab pos="756285" algn="l"/>
              </a:tabLst>
            </a:pPr>
            <a:r>
              <a:rPr sz="3600" b="1" dirty="0">
                <a:solidFill>
                  <a:srgbClr val="93B6D2"/>
                </a:solidFill>
                <a:latin typeface="Calibri"/>
                <a:cs typeface="Calibri"/>
              </a:rPr>
              <a:t>1.</a:t>
            </a:r>
            <a:r>
              <a:rPr sz="3600" dirty="0">
                <a:solidFill>
                  <a:srgbClr val="93B6D2"/>
                </a:solidFill>
                <a:latin typeface="Times New Roman"/>
                <a:cs typeface="Times New Roman"/>
              </a:rPr>
              <a:t>	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Snooping</a:t>
            </a:r>
            <a:r>
              <a:rPr sz="36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refers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unauthorized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access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or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interception</a:t>
            </a:r>
            <a:r>
              <a:rPr sz="360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data.</a:t>
            </a:r>
            <a:endParaRPr sz="3600">
              <a:latin typeface="Calibri"/>
              <a:cs typeface="Calibri"/>
            </a:endParaRPr>
          </a:p>
          <a:p>
            <a:pPr marL="756285" marR="5080">
              <a:lnSpc>
                <a:spcPts val="3890"/>
              </a:lnSpc>
              <a:spcBef>
                <a:spcPts val="1405"/>
              </a:spcBef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Example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transferred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through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internet</a:t>
            </a:r>
            <a:r>
              <a:rPr sz="360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may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contain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confidential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information.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7847" y="1013460"/>
            <a:ext cx="4241800" cy="1213485"/>
            <a:chOff x="307847" y="1013460"/>
            <a:chExt cx="4241800" cy="12134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847" y="1013460"/>
              <a:ext cx="996696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028" y="1013460"/>
              <a:ext cx="82905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520" y="1013460"/>
              <a:ext cx="1386840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1843" y="1013460"/>
              <a:ext cx="65989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0171" y="1013460"/>
              <a:ext cx="743711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3843" y="1013460"/>
              <a:ext cx="641603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6932" y="1013460"/>
              <a:ext cx="591312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93819" y="1196340"/>
              <a:ext cx="509015" cy="4663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8412" y="1013460"/>
              <a:ext cx="490727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847" y="1546860"/>
              <a:ext cx="1504188" cy="679703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59938" y="924900"/>
            <a:ext cx="3912235" cy="109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45900"/>
              </a:lnSpc>
              <a:spcBef>
                <a:spcPts val="95"/>
              </a:spcBef>
            </a:pPr>
            <a:r>
              <a:rPr sz="24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Find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400" spc="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inverse</a:t>
            </a:r>
            <a:r>
              <a:rPr sz="2400" spc="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12</a:t>
            </a:r>
            <a:r>
              <a:rPr sz="2400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in</a:t>
            </a:r>
            <a:r>
              <a:rPr sz="2400" spc="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Z</a:t>
            </a:r>
            <a:r>
              <a:rPr sz="2400" spc="-7" baseline="-13888" dirty="0">
                <a:solidFill>
                  <a:srgbClr val="000000"/>
                </a:solidFill>
                <a:latin typeface="Microsoft Sans Serif"/>
                <a:cs typeface="Microsoft Sans Serif"/>
              </a:rPr>
              <a:t>26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. </a:t>
            </a:r>
            <a:r>
              <a:rPr sz="2400" spc="-6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0540" y="4975859"/>
            <a:ext cx="6910070" cy="680085"/>
            <a:chOff x="510540" y="4975859"/>
            <a:chExt cx="6910070" cy="680085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540" y="4975859"/>
              <a:ext cx="929640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0140" y="4975859"/>
              <a:ext cx="896111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6212" y="4975859"/>
              <a:ext cx="507492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8320" y="4975859"/>
              <a:ext cx="743712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36647" y="4975859"/>
              <a:ext cx="490728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5812" y="4975859"/>
              <a:ext cx="743712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44140" y="4975859"/>
              <a:ext cx="507492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31591" y="4975859"/>
              <a:ext cx="624839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36391" y="4975859"/>
              <a:ext cx="574548" cy="6797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05556" y="4975859"/>
              <a:ext cx="490727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74719" y="4975859"/>
              <a:ext cx="829056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82211" y="4975859"/>
              <a:ext cx="1386839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50536" y="4975859"/>
              <a:ext cx="1065276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97295" y="4975859"/>
              <a:ext cx="829056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04787" y="4975859"/>
              <a:ext cx="1030223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29628" y="4975859"/>
              <a:ext cx="490727" cy="67970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88340" y="5055868"/>
            <a:ext cx="653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gcd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(26,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12)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2;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inverse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does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not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exist.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23126" y="2483342"/>
            <a:ext cx="10958436" cy="2067045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1753" y="2512259"/>
            <a:ext cx="35718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THANK</a:t>
            </a:r>
            <a:r>
              <a:rPr spc="-1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00"/>
                </a:solidFill>
                <a:latin typeface="Microsoft Sans Serif"/>
                <a:cs typeface="Microsoft Sans Serif"/>
              </a:rPr>
              <a:t>YOU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17182" y="6578825"/>
            <a:ext cx="217804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101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9665970" cy="25330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60"/>
              </a:spcBef>
            </a:pPr>
            <a:r>
              <a:rPr sz="3600" b="1" spc="-3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Threatening</a:t>
            </a:r>
            <a:r>
              <a:rPr sz="36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3F3F3F"/>
                </a:solidFill>
                <a:latin typeface="Calibri"/>
                <a:cs typeface="Calibri"/>
              </a:rPr>
              <a:t>Confidentiality</a:t>
            </a:r>
            <a:endParaRPr sz="3600">
              <a:latin typeface="Calibri"/>
              <a:cs typeface="Calibri"/>
            </a:endParaRPr>
          </a:p>
          <a:p>
            <a:pPr marL="756285" marR="5080" indent="-744220">
              <a:lnSpc>
                <a:spcPts val="3890"/>
              </a:lnSpc>
              <a:spcBef>
                <a:spcPts val="1445"/>
              </a:spcBef>
              <a:tabLst>
                <a:tab pos="676910" algn="l"/>
              </a:tabLst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r>
              <a:rPr sz="36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600" b="1" spc="-45" dirty="0">
                <a:solidFill>
                  <a:srgbClr val="3F3F3F"/>
                </a:solidFill>
                <a:latin typeface="Calibri"/>
                <a:cs typeface="Calibri"/>
              </a:rPr>
              <a:t>Traffic</a:t>
            </a:r>
            <a:r>
              <a:rPr sz="3600" b="1" spc="-5" dirty="0">
                <a:solidFill>
                  <a:srgbClr val="3F3F3F"/>
                </a:solidFill>
                <a:latin typeface="Calibri"/>
                <a:cs typeface="Calibri"/>
              </a:rPr>
              <a:t> analysis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refers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obtaining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some other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type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information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monitoring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online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traffic.</a:t>
            </a:r>
            <a:endParaRPr sz="3600">
              <a:latin typeface="Calibri"/>
              <a:cs typeface="Calibri"/>
            </a:endParaRPr>
          </a:p>
          <a:p>
            <a:pPr marL="735330">
              <a:lnSpc>
                <a:spcPct val="100000"/>
              </a:lnSpc>
              <a:spcBef>
                <a:spcPts val="915"/>
              </a:spcBef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Example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transferred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through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internet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16451" y="4400548"/>
            <a:ext cx="2838450" cy="1819275"/>
            <a:chOff x="5016451" y="4400548"/>
            <a:chExt cx="2838450" cy="1819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6030" y="4410074"/>
              <a:ext cx="2819400" cy="1800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21214" y="4405310"/>
              <a:ext cx="2828925" cy="1809750"/>
            </a:xfrm>
            <a:custGeom>
              <a:avLst/>
              <a:gdLst/>
              <a:ahLst/>
              <a:cxnLst/>
              <a:rect l="l" t="t" r="r" b="b"/>
              <a:pathLst>
                <a:path w="2828925" h="1809750">
                  <a:moveTo>
                    <a:pt x="0" y="1809749"/>
                  </a:moveTo>
                  <a:lnTo>
                    <a:pt x="2828924" y="1809749"/>
                  </a:lnTo>
                  <a:lnTo>
                    <a:pt x="2828924" y="0"/>
                  </a:lnTo>
                  <a:lnTo>
                    <a:pt x="0" y="0"/>
                  </a:lnTo>
                  <a:lnTo>
                    <a:pt x="0" y="1809749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106" y="1699499"/>
            <a:ext cx="6149975" cy="401510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60"/>
              </a:spcBef>
            </a:pPr>
            <a:r>
              <a:rPr sz="3600" b="1" spc="-3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Threatening Integrity</a:t>
            </a:r>
            <a:endParaRPr sz="3600">
              <a:latin typeface="Calibri"/>
              <a:cs typeface="Calibri"/>
            </a:endParaRPr>
          </a:p>
          <a:p>
            <a:pPr marL="756285" marR="5080" indent="-744220">
              <a:lnSpc>
                <a:spcPct val="90000"/>
              </a:lnSpc>
              <a:spcBef>
                <a:spcPts val="1390"/>
              </a:spcBef>
              <a:tabLst>
                <a:tab pos="780415" algn="l"/>
              </a:tabLst>
            </a:pP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1.</a:t>
            </a:r>
            <a:r>
              <a:rPr sz="3600" dirty="0">
                <a:solidFill>
                  <a:srgbClr val="3F3F3F"/>
                </a:solidFill>
                <a:latin typeface="Times New Roman"/>
                <a:cs typeface="Times New Roman"/>
              </a:rPr>
              <a:t>		</a:t>
            </a:r>
            <a:r>
              <a:rPr sz="3600" b="1" spc="-10" dirty="0">
                <a:solidFill>
                  <a:srgbClr val="3F3F3F"/>
                </a:solidFill>
                <a:latin typeface="Calibri"/>
                <a:cs typeface="Calibri"/>
              </a:rPr>
              <a:t>Modification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means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that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attacker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intercepts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message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changes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it.</a:t>
            </a:r>
            <a:endParaRPr sz="3600">
              <a:latin typeface="Calibri"/>
              <a:cs typeface="Calibri"/>
            </a:endParaRPr>
          </a:p>
          <a:p>
            <a:pPr marL="756285" marR="84455">
              <a:lnSpc>
                <a:spcPts val="3890"/>
              </a:lnSpc>
              <a:spcBef>
                <a:spcPts val="1460"/>
              </a:spcBef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Example: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Customer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send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bank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do some </a:t>
            </a:r>
            <a:r>
              <a:rPr sz="3600" spc="-80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transaction.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86481" y="2524050"/>
            <a:ext cx="5275580" cy="3141980"/>
            <a:chOff x="6686481" y="2524050"/>
            <a:chExt cx="5275580" cy="31419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1108" y="2590481"/>
              <a:ext cx="4486524" cy="27819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1243" y="2528812"/>
              <a:ext cx="5266055" cy="3132455"/>
            </a:xfrm>
            <a:custGeom>
              <a:avLst/>
              <a:gdLst/>
              <a:ahLst/>
              <a:cxnLst/>
              <a:rect l="l" t="t" r="r" b="b"/>
              <a:pathLst>
                <a:path w="5266055" h="3132454">
                  <a:moveTo>
                    <a:pt x="0" y="3132216"/>
                  </a:moveTo>
                  <a:lnTo>
                    <a:pt x="5265816" y="3132216"/>
                  </a:lnTo>
                  <a:lnTo>
                    <a:pt x="5265816" y="0"/>
                  </a:lnTo>
                  <a:lnTo>
                    <a:pt x="0" y="0"/>
                  </a:lnTo>
                  <a:lnTo>
                    <a:pt x="0" y="3132216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164" y="1818128"/>
            <a:ext cx="6290945" cy="45091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60"/>
              </a:spcBef>
            </a:pPr>
            <a:r>
              <a:rPr sz="3600" b="1" spc="-3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Threatening</a:t>
            </a:r>
            <a:r>
              <a:rPr sz="36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Integrity</a:t>
            </a:r>
            <a:endParaRPr sz="3600">
              <a:latin typeface="Calibri"/>
              <a:cs typeface="Calibri"/>
            </a:endParaRPr>
          </a:p>
          <a:p>
            <a:pPr marL="756285" marR="5080" indent="-744220">
              <a:lnSpc>
                <a:spcPts val="3890"/>
              </a:lnSpc>
              <a:spcBef>
                <a:spcPts val="1455"/>
              </a:spcBef>
              <a:tabLst>
                <a:tab pos="779780" algn="l"/>
              </a:tabLst>
            </a:pP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2.</a:t>
            </a:r>
            <a:r>
              <a:rPr sz="3600" dirty="0">
                <a:solidFill>
                  <a:srgbClr val="3F3F3F"/>
                </a:solidFill>
                <a:latin typeface="Times New Roman"/>
                <a:cs typeface="Times New Roman"/>
              </a:rPr>
              <a:t>		</a:t>
            </a:r>
            <a:r>
              <a:rPr sz="3600" b="1" spc="-10" dirty="0">
                <a:solidFill>
                  <a:srgbClr val="3F3F3F"/>
                </a:solidFill>
                <a:latin typeface="Calibri"/>
                <a:cs typeface="Calibri"/>
              </a:rPr>
              <a:t>Masquerading</a:t>
            </a:r>
            <a:r>
              <a:rPr sz="3600" b="1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36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spoofing </a:t>
            </a:r>
            <a:r>
              <a:rPr sz="36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happens when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attacker 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impersonates</a:t>
            </a:r>
            <a:r>
              <a:rPr sz="360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somebody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else.</a:t>
            </a:r>
            <a:endParaRPr sz="3600">
              <a:latin typeface="Calibri"/>
              <a:cs typeface="Calibri"/>
            </a:endParaRPr>
          </a:p>
          <a:p>
            <a:pPr marL="756285" marR="461009">
              <a:lnSpc>
                <a:spcPct val="90000"/>
              </a:lnSpc>
              <a:spcBef>
                <a:spcPts val="1340"/>
              </a:spcBef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Example: 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Attacker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can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steal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pin of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bank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customer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pretend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that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he/she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customer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00877" y="2838390"/>
            <a:ext cx="4943475" cy="2938780"/>
            <a:chOff x="6900877" y="2838390"/>
            <a:chExt cx="4943475" cy="293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4999" y="2848039"/>
              <a:ext cx="4739744" cy="29193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05639" y="2843153"/>
              <a:ext cx="4933950" cy="2929255"/>
            </a:xfrm>
            <a:custGeom>
              <a:avLst/>
              <a:gdLst/>
              <a:ahLst/>
              <a:cxnLst/>
              <a:rect l="l" t="t" r="r" b="b"/>
              <a:pathLst>
                <a:path w="4933950" h="2929254">
                  <a:moveTo>
                    <a:pt x="0" y="2928996"/>
                  </a:moveTo>
                  <a:lnTo>
                    <a:pt x="4933949" y="2928996"/>
                  </a:lnTo>
                  <a:lnTo>
                    <a:pt x="4933949" y="0"/>
                  </a:lnTo>
                  <a:lnTo>
                    <a:pt x="0" y="0"/>
                  </a:lnTo>
                  <a:lnTo>
                    <a:pt x="0" y="2928996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40" y="1634160"/>
            <a:ext cx="7132320" cy="35625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60"/>
              </a:spcBef>
            </a:pPr>
            <a:r>
              <a:rPr sz="3600" b="1" spc="-30" dirty="0">
                <a:solidFill>
                  <a:srgbClr val="3F3F3F"/>
                </a:solidFill>
                <a:latin typeface="Calibri"/>
                <a:cs typeface="Calibri"/>
              </a:rPr>
              <a:t>Attacks 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Threatening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3F3F3F"/>
                </a:solidFill>
                <a:latin typeface="Calibri"/>
                <a:cs typeface="Calibri"/>
              </a:rPr>
              <a:t>Integrity</a:t>
            </a:r>
            <a:endParaRPr sz="3600" b="1" dirty="0">
              <a:latin typeface="Calibri"/>
              <a:cs typeface="Calibri"/>
            </a:endParaRPr>
          </a:p>
          <a:p>
            <a:pPr marL="12700" marR="157480" indent="12065">
              <a:lnSpc>
                <a:spcPts val="3890"/>
              </a:lnSpc>
              <a:spcBef>
                <a:spcPts val="1450"/>
              </a:spcBef>
              <a:tabLst>
                <a:tab pos="585470" algn="l"/>
              </a:tabLst>
            </a:pP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3.</a:t>
            </a:r>
            <a:r>
              <a:rPr sz="36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Replaying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means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attacker 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obtains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copy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message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sent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by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user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later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tries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replay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it.</a:t>
            </a:r>
            <a:endParaRPr sz="3600" dirty="0">
              <a:latin typeface="Calibri"/>
              <a:cs typeface="Calibri"/>
            </a:endParaRPr>
          </a:p>
          <a:p>
            <a:pPr marL="12700" marR="5080" indent="12065">
              <a:lnSpc>
                <a:spcPts val="3890"/>
              </a:lnSpc>
              <a:spcBef>
                <a:spcPts val="1400"/>
              </a:spcBef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Example: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Customer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sends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request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her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bank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ask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for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payment.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1100" y="2777519"/>
            <a:ext cx="3436574" cy="23582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1930" y="1430907"/>
            <a:ext cx="6997065" cy="419227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535"/>
              </a:spcBef>
            </a:pPr>
            <a:r>
              <a:rPr sz="3600" b="1" spc="-3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Threatening</a:t>
            </a:r>
            <a:r>
              <a:rPr sz="36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Integrity</a:t>
            </a:r>
            <a:endParaRPr sz="3600" b="1" dirty="0">
              <a:latin typeface="Calibri"/>
              <a:cs typeface="Calibri"/>
            </a:endParaRPr>
          </a:p>
          <a:p>
            <a:pPr marL="756285" marR="5080" indent="-744220">
              <a:lnSpc>
                <a:spcPct val="90000"/>
              </a:lnSpc>
              <a:spcBef>
                <a:spcPts val="1450"/>
              </a:spcBef>
              <a:tabLst>
                <a:tab pos="756285" algn="l"/>
              </a:tabLst>
            </a:pPr>
            <a:r>
              <a:rPr sz="2800" b="1" spc="-5" dirty="0">
                <a:solidFill>
                  <a:srgbClr val="93B6D2"/>
                </a:solidFill>
                <a:latin typeface="Calibri"/>
                <a:cs typeface="Calibri"/>
              </a:rPr>
              <a:t>4.</a:t>
            </a:r>
            <a:r>
              <a:rPr sz="2800" spc="-5" dirty="0">
                <a:solidFill>
                  <a:srgbClr val="93B6D2"/>
                </a:solidFill>
                <a:latin typeface="Times New Roman"/>
                <a:cs typeface="Times New Roman"/>
              </a:rPr>
              <a:t>	</a:t>
            </a:r>
            <a:r>
              <a:rPr sz="2800" b="1" spc="-15" dirty="0">
                <a:solidFill>
                  <a:srgbClr val="3F3F3F"/>
                </a:solidFill>
                <a:latin typeface="Calibri"/>
                <a:cs typeface="Calibri"/>
              </a:rPr>
              <a:t>Repudiation</a:t>
            </a:r>
            <a:r>
              <a:rPr sz="2800" b="1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means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sender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message might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later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deny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she has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sent </a:t>
            </a:r>
            <a:r>
              <a:rPr sz="2800" spc="-6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message; the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receiver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of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message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might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later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deny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he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has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received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the 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message.</a:t>
            </a:r>
            <a:endParaRPr sz="2800" dirty="0">
              <a:latin typeface="Calibri"/>
              <a:cs typeface="Calibri"/>
            </a:endParaRPr>
          </a:p>
          <a:p>
            <a:pPr marL="756285" marR="151765" indent="-744220">
              <a:lnSpc>
                <a:spcPts val="3020"/>
              </a:lnSpc>
              <a:spcBef>
                <a:spcPts val="1455"/>
              </a:spcBef>
            </a:pP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Example: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Denial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sender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would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bank </a:t>
            </a:r>
            <a:r>
              <a:rPr sz="2800" spc="-6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customer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asking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her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bank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send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money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third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party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4740" y="2181280"/>
            <a:ext cx="4189749" cy="34622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1998" y="1639019"/>
            <a:ext cx="8060690" cy="265557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535"/>
              </a:spcBef>
            </a:pPr>
            <a:r>
              <a:rPr sz="3600" b="1" spc="-3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Threatening</a:t>
            </a:r>
            <a:r>
              <a:rPr sz="36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Availability</a:t>
            </a:r>
            <a:endParaRPr sz="3600" dirty="0">
              <a:latin typeface="Calibri"/>
              <a:cs typeface="Calibri"/>
            </a:endParaRPr>
          </a:p>
          <a:p>
            <a:pPr marL="756285" marR="5715" indent="-744220">
              <a:lnSpc>
                <a:spcPts val="3020"/>
              </a:lnSpc>
              <a:spcBef>
                <a:spcPts val="1495"/>
              </a:spcBef>
              <a:tabLst>
                <a:tab pos="756285" algn="l"/>
              </a:tabLst>
            </a:pPr>
            <a:r>
              <a:rPr sz="2800" b="1" spc="-5" dirty="0">
                <a:solidFill>
                  <a:srgbClr val="93B6D2"/>
                </a:solidFill>
                <a:latin typeface="Calibri"/>
                <a:cs typeface="Calibri"/>
              </a:rPr>
              <a:t>1.</a:t>
            </a:r>
            <a:r>
              <a:rPr sz="2800" spc="-5" dirty="0">
                <a:solidFill>
                  <a:srgbClr val="93B6D2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3F3F3F"/>
                </a:solidFill>
                <a:latin typeface="Calibri"/>
                <a:cs typeface="Calibri"/>
              </a:rPr>
              <a:t>Denial</a:t>
            </a:r>
            <a:r>
              <a:rPr sz="2800" b="1" spc="1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800" b="1" spc="1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F3F3F"/>
                </a:solidFill>
                <a:latin typeface="Calibri"/>
                <a:cs typeface="Calibri"/>
              </a:rPr>
              <a:t>service</a:t>
            </a:r>
            <a:r>
              <a:rPr sz="2800" b="1" spc="1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F3F3F"/>
                </a:solidFill>
                <a:latin typeface="Calibri"/>
                <a:cs typeface="Calibri"/>
              </a:rPr>
              <a:t>(DoS)</a:t>
            </a:r>
            <a:r>
              <a:rPr sz="2800" b="1" spc="1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r>
              <a:rPr sz="2800" spc="1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may</a:t>
            </a:r>
            <a:r>
              <a:rPr sz="2800" spc="1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slow</a:t>
            </a:r>
            <a:r>
              <a:rPr sz="2800" spc="1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down</a:t>
            </a:r>
            <a:r>
              <a:rPr sz="2800" spc="1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or </a:t>
            </a:r>
            <a:r>
              <a:rPr sz="2800" spc="-6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totally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interrupt</a:t>
            </a:r>
            <a:r>
              <a:rPr sz="2800" spc="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service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of a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F3F3F"/>
                </a:solidFill>
                <a:latin typeface="Calibri"/>
                <a:cs typeface="Calibri"/>
              </a:rPr>
              <a:t>system.</a:t>
            </a:r>
            <a:endParaRPr sz="2800" dirty="0">
              <a:latin typeface="Calibri"/>
              <a:cs typeface="Calibri"/>
            </a:endParaRPr>
          </a:p>
          <a:p>
            <a:pPr marL="756285" marR="5080">
              <a:lnSpc>
                <a:spcPts val="3030"/>
              </a:lnSpc>
              <a:spcBef>
                <a:spcPts val="1405"/>
              </a:spcBef>
            </a:pP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2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3F3F3F"/>
                </a:solidFill>
                <a:latin typeface="Calibri"/>
                <a:cs typeface="Calibri"/>
              </a:rPr>
              <a:t>attacker</a:t>
            </a:r>
            <a:r>
              <a:rPr sz="2800" spc="22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2800" spc="2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2800" spc="2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several</a:t>
            </a:r>
            <a:r>
              <a:rPr sz="2800" spc="2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strategies</a:t>
            </a:r>
            <a:r>
              <a:rPr sz="2800" spc="2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800" spc="2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achieve</a:t>
            </a:r>
            <a:r>
              <a:rPr lang="en-IN" sz="28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this.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3302" y="4970473"/>
            <a:ext cx="193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3302" y="5650483"/>
            <a:ext cx="193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3302" y="4290819"/>
            <a:ext cx="7219950" cy="2021839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756285" marR="5080" indent="-744220">
              <a:lnSpc>
                <a:spcPts val="2380"/>
              </a:lnSpc>
              <a:spcBef>
                <a:spcPts val="390"/>
              </a:spcBef>
              <a:tabLst>
                <a:tab pos="756285" algn="l"/>
                <a:tab pos="1470660" algn="l"/>
                <a:tab pos="2310765" algn="l"/>
                <a:tab pos="3331845" algn="l"/>
                <a:tab pos="3725545" algn="l"/>
                <a:tab pos="4016375" algn="l"/>
                <a:tab pos="4926330" algn="l"/>
                <a:tab pos="5340985" algn="l"/>
                <a:tab pos="5961380" algn="l"/>
                <a:tab pos="6496685" algn="l"/>
              </a:tabLst>
            </a:pPr>
            <a:r>
              <a:rPr sz="2200" spc="-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200" spc="-5" dirty="0">
                <a:solidFill>
                  <a:srgbClr val="93B6D2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Sen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b</a:t>
            </a:r>
            <a:r>
              <a:rPr sz="2200" spc="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gus</a:t>
            </a:r>
            <a:r>
              <a:rPr sz="2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200" spc="-3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eque</a:t>
            </a:r>
            <a:r>
              <a:rPr sz="2200" spc="-30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200" spc="-3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se</a:t>
            </a:r>
            <a:r>
              <a:rPr sz="2200" spc="2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200" spc="-25" dirty="0">
                <a:solidFill>
                  <a:srgbClr val="3F3F3F"/>
                </a:solidFill>
                <a:latin typeface="Calibri"/>
                <a:cs typeface="Calibri"/>
              </a:rPr>
              <a:t>v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200" spc="-20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200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th</a:t>
            </a:r>
            <a:r>
              <a:rPr sz="2200" spc="-3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se</a:t>
            </a:r>
            <a:r>
              <a:rPr sz="2200" spc="3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200" spc="-25" dirty="0">
                <a:solidFill>
                  <a:srgbClr val="3F3F3F"/>
                </a:solidFill>
                <a:latin typeface="Calibri"/>
                <a:cs typeface="Calibri"/>
              </a:rPr>
              <a:t>v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er </a:t>
            </a:r>
            <a:r>
              <a:rPr sz="2200" spc="-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3F3F3F"/>
                </a:solidFill>
                <a:latin typeface="Calibri"/>
                <a:cs typeface="Calibri"/>
              </a:rPr>
              <a:t>crashes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because</a:t>
            </a:r>
            <a:r>
              <a:rPr sz="22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heavy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 load.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ts val="2510"/>
              </a:lnSpc>
              <a:spcBef>
                <a:spcPts val="300"/>
              </a:spcBef>
            </a:pPr>
            <a:r>
              <a:rPr sz="2200" spc="-30" dirty="0">
                <a:solidFill>
                  <a:srgbClr val="3F3F3F"/>
                </a:solidFill>
                <a:latin typeface="Calibri"/>
                <a:cs typeface="Calibri"/>
              </a:rPr>
              <a:t>Attacker</a:t>
            </a:r>
            <a:r>
              <a:rPr sz="2200" spc="2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3F3F3F"/>
                </a:solidFill>
                <a:latin typeface="Calibri"/>
                <a:cs typeface="Calibri"/>
              </a:rPr>
              <a:t>intercept</a:t>
            </a:r>
            <a:r>
              <a:rPr sz="2200" spc="25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request</a:t>
            </a:r>
            <a:r>
              <a:rPr sz="2200" spc="2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from</a:t>
            </a:r>
            <a:r>
              <a:rPr sz="2200" spc="25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client,</a:t>
            </a:r>
            <a:r>
              <a:rPr sz="2200" spc="27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causing</a:t>
            </a:r>
            <a:r>
              <a:rPr sz="2200" spc="25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client</a:t>
            </a:r>
            <a:r>
              <a:rPr sz="2200" spc="2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ts val="2510"/>
              </a:lnSpc>
            </a:pP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resend</a:t>
            </a:r>
            <a:r>
              <a:rPr sz="2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3F3F3F"/>
                </a:solidFill>
                <a:latin typeface="Calibri"/>
                <a:cs typeface="Calibri"/>
              </a:rPr>
              <a:t>many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 times</a:t>
            </a:r>
            <a:r>
              <a:rPr sz="2200" spc="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overload</a:t>
            </a:r>
            <a:r>
              <a:rPr sz="22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3F3F3F"/>
                </a:solidFill>
                <a:latin typeface="Calibri"/>
                <a:cs typeface="Calibri"/>
              </a:rPr>
              <a:t>server.</a:t>
            </a:r>
            <a:endParaRPr sz="2200">
              <a:latin typeface="Calibri"/>
              <a:cs typeface="Calibri"/>
            </a:endParaRPr>
          </a:p>
          <a:p>
            <a:pPr marL="756285" marR="5715">
              <a:lnSpc>
                <a:spcPts val="2380"/>
              </a:lnSpc>
              <a:spcBef>
                <a:spcPts val="630"/>
              </a:spcBef>
            </a:pPr>
            <a:r>
              <a:rPr sz="2200" spc="-30" dirty="0">
                <a:solidFill>
                  <a:srgbClr val="3F3F3F"/>
                </a:solidFill>
                <a:latin typeface="Calibri"/>
                <a:cs typeface="Calibri"/>
              </a:rPr>
              <a:t>Attacker</a:t>
            </a:r>
            <a:r>
              <a:rPr sz="2200" spc="4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3F3F3F"/>
                </a:solidFill>
                <a:latin typeface="Calibri"/>
                <a:cs typeface="Calibri"/>
              </a:rPr>
              <a:t>intercept</a:t>
            </a:r>
            <a:r>
              <a:rPr sz="2200" spc="4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2200" spc="4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response</a:t>
            </a:r>
            <a:r>
              <a:rPr sz="2200" spc="4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200" spc="40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delete,</a:t>
            </a:r>
            <a:r>
              <a:rPr sz="2200" spc="4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F3F3F"/>
                </a:solidFill>
                <a:latin typeface="Calibri"/>
                <a:cs typeface="Calibri"/>
              </a:rPr>
              <a:t>so</a:t>
            </a:r>
            <a:r>
              <a:rPr sz="2200" spc="4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that </a:t>
            </a:r>
            <a:r>
              <a:rPr sz="2200" spc="-48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client</a:t>
            </a:r>
            <a:r>
              <a:rPr sz="2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believe</a:t>
            </a:r>
            <a:r>
              <a:rPr sz="2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F3F3F"/>
                </a:solidFill>
                <a:latin typeface="Calibri"/>
                <a:cs typeface="Calibri"/>
              </a:rPr>
              <a:t>server is</a:t>
            </a:r>
            <a:r>
              <a:rPr sz="2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not</a:t>
            </a:r>
            <a:r>
              <a:rPr sz="2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alibri"/>
                <a:cs typeface="Calibri"/>
              </a:rPr>
              <a:t>responding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1619" y="2772898"/>
            <a:ext cx="3105777" cy="254513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44646" y="1613542"/>
            <a:ext cx="9761855" cy="377888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535"/>
              </a:spcBef>
            </a:pP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Passive</a:t>
            </a:r>
            <a:r>
              <a:rPr sz="3600" b="1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endParaRPr sz="3600" dirty="0">
              <a:latin typeface="Calibri"/>
              <a:cs typeface="Calibri"/>
            </a:endParaRPr>
          </a:p>
          <a:p>
            <a:pPr marL="137160" indent="-125095">
              <a:lnSpc>
                <a:spcPct val="100000"/>
              </a:lnSpc>
              <a:spcBef>
                <a:spcPts val="1110"/>
              </a:spcBef>
              <a:buClr>
                <a:srgbClr val="93B6D2"/>
              </a:buClr>
              <a:buSzPct val="96428"/>
              <a:buFont typeface="Microsoft Sans Serif"/>
              <a:buChar char="•"/>
              <a:tabLst>
                <a:tab pos="137795" algn="l"/>
              </a:tabLst>
            </a:pPr>
            <a:r>
              <a:rPr sz="2800" spc="-35" dirty="0">
                <a:solidFill>
                  <a:srgbClr val="3F3F3F"/>
                </a:solidFill>
                <a:latin typeface="Calibri"/>
                <a:cs typeface="Calibri"/>
              </a:rPr>
              <a:t>Attackers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 goal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just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obtain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information.</a:t>
            </a:r>
            <a:endParaRPr sz="2800" dirty="0">
              <a:latin typeface="Calibri"/>
              <a:cs typeface="Calibri"/>
            </a:endParaRPr>
          </a:p>
          <a:p>
            <a:pPr marL="104139" marR="803275" indent="-91440">
              <a:lnSpc>
                <a:spcPts val="3020"/>
              </a:lnSpc>
              <a:spcBef>
                <a:spcPts val="1455"/>
              </a:spcBef>
              <a:buClr>
                <a:srgbClr val="93B6D2"/>
              </a:buClr>
              <a:buSzPct val="96428"/>
              <a:buFont typeface="Microsoft Sans Serif"/>
              <a:buChar char="•"/>
              <a:tabLst>
                <a:tab pos="137795" algn="l"/>
                <a:tab pos="7332345" algn="l"/>
              </a:tabLst>
            </a:pPr>
            <a:r>
              <a:rPr sz="2800" spc="-30" dirty="0">
                <a:solidFill>
                  <a:srgbClr val="3F3F3F"/>
                </a:solidFill>
                <a:latin typeface="Calibri"/>
                <a:cs typeface="Calibri"/>
              </a:rPr>
              <a:t>Attack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does</a:t>
            </a:r>
            <a:r>
              <a:rPr sz="2800" spc="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not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modify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harm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F3F3F"/>
                </a:solidFill>
                <a:latin typeface="Calibri"/>
                <a:cs typeface="Calibri"/>
              </a:rPr>
              <a:t>system.</a:t>
            </a:r>
            <a:r>
              <a:rPr sz="2800" spc="-25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-8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lang="en-IN" sz="28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continues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with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normal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operation.</a:t>
            </a:r>
            <a:endParaRPr sz="2800" dirty="0">
              <a:latin typeface="Calibri"/>
              <a:cs typeface="Calibri"/>
            </a:endParaRPr>
          </a:p>
          <a:p>
            <a:pPr marL="137160" indent="-125095">
              <a:lnSpc>
                <a:spcPct val="100000"/>
              </a:lnSpc>
              <a:spcBef>
                <a:spcPts val="1019"/>
              </a:spcBef>
              <a:buClr>
                <a:srgbClr val="93B6D2"/>
              </a:buClr>
              <a:buSzPct val="96428"/>
              <a:buFont typeface="Microsoft Sans Serif"/>
              <a:buChar char="•"/>
              <a:tabLst>
                <a:tab pos="137795" algn="l"/>
              </a:tabLst>
            </a:pPr>
            <a:r>
              <a:rPr sz="2800" spc="-45" dirty="0">
                <a:solidFill>
                  <a:srgbClr val="3F3F3F"/>
                </a:solidFill>
                <a:latin typeface="Calibri"/>
                <a:cs typeface="Calibri"/>
              </a:rPr>
              <a:t>However,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attack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F3F3F"/>
                </a:solidFill>
                <a:latin typeface="Calibri"/>
                <a:cs typeface="Calibri"/>
              </a:rPr>
              <a:t>may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harm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sender</a:t>
            </a:r>
            <a:r>
              <a:rPr sz="2800" spc="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receiver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message</a:t>
            </a:r>
            <a:endParaRPr sz="2800" dirty="0">
              <a:latin typeface="Calibri"/>
              <a:cs typeface="Calibri"/>
            </a:endParaRPr>
          </a:p>
          <a:p>
            <a:pPr marL="104139" marR="5080" indent="-91440">
              <a:lnSpc>
                <a:spcPts val="3020"/>
              </a:lnSpc>
              <a:spcBef>
                <a:spcPts val="1450"/>
              </a:spcBef>
              <a:buClr>
                <a:srgbClr val="93B6D2"/>
              </a:buClr>
              <a:buSzPct val="96428"/>
              <a:buFont typeface="Microsoft Sans Serif"/>
              <a:buChar char="•"/>
              <a:tabLst>
                <a:tab pos="217170" algn="l"/>
              </a:tabLst>
            </a:pPr>
            <a:r>
              <a:rPr sz="2800" spc="-3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Threatening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Confidentiality</a:t>
            </a:r>
            <a:r>
              <a:rPr sz="2800" spc="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Snooping</a:t>
            </a:r>
            <a:r>
              <a:rPr sz="2800" spc="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3F3F3F"/>
                </a:solidFill>
                <a:latin typeface="Calibri"/>
                <a:cs typeface="Calibri"/>
              </a:rPr>
              <a:t>Traffic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analysis </a:t>
            </a:r>
            <a:r>
              <a:rPr sz="2800" spc="-6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are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passive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9170035" cy="41935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60"/>
              </a:spcBef>
            </a:pPr>
            <a:r>
              <a:rPr sz="3600" b="1" spc="-5" dirty="0">
                <a:solidFill>
                  <a:srgbClr val="3F3F3F"/>
                </a:solidFill>
                <a:latin typeface="Calibri"/>
                <a:cs typeface="Calibri"/>
              </a:rPr>
              <a:t>Active</a:t>
            </a:r>
            <a:r>
              <a:rPr sz="3600" b="1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endParaRPr sz="3600">
              <a:latin typeface="Calibri"/>
              <a:cs typeface="Calibri"/>
            </a:endParaRPr>
          </a:p>
          <a:p>
            <a:pPr marL="104139" marR="321310" indent="-92075">
              <a:lnSpc>
                <a:spcPts val="3890"/>
              </a:lnSpc>
              <a:spcBef>
                <a:spcPts val="144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Active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attack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may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change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harm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-7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system.</a:t>
            </a:r>
            <a:endParaRPr sz="3600">
              <a:latin typeface="Calibri"/>
              <a:cs typeface="Calibri"/>
            </a:endParaRPr>
          </a:p>
          <a:p>
            <a:pPr marL="104139" marR="5080" indent="-92075">
              <a:lnSpc>
                <a:spcPts val="3890"/>
              </a:lnSpc>
              <a:spcBef>
                <a:spcPts val="140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Attacks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Threatening Integrity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Availability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are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active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endParaRPr sz="3600">
              <a:latin typeface="Calibri"/>
              <a:cs typeface="Calibri"/>
            </a:endParaRPr>
          </a:p>
          <a:p>
            <a:pPr marL="104139" marR="90170" indent="-92075">
              <a:lnSpc>
                <a:spcPts val="3890"/>
              </a:lnSpc>
              <a:spcBef>
                <a:spcPts val="1400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These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are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easy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detect,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than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to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prevent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65" dirty="0">
                <a:solidFill>
                  <a:srgbClr val="3F3F3F"/>
                </a:solidFill>
                <a:latin typeface="Calibri Light"/>
                <a:cs typeface="Calibri Light"/>
              </a:rPr>
              <a:t>A</a:t>
            </a:r>
            <a:r>
              <a:rPr sz="4800" spc="-125" dirty="0">
                <a:solidFill>
                  <a:srgbClr val="3F3F3F"/>
                </a:solidFill>
                <a:latin typeface="Calibri Light"/>
                <a:cs typeface="Calibri Light"/>
              </a:rPr>
              <a:t>tt</a:t>
            </a:r>
            <a:r>
              <a:rPr sz="4800" spc="-55" dirty="0">
                <a:solidFill>
                  <a:srgbClr val="3F3F3F"/>
                </a:solidFill>
                <a:latin typeface="Calibri Light"/>
                <a:cs typeface="Calibri Light"/>
              </a:rPr>
              <a:t>a</a:t>
            </a:r>
            <a:r>
              <a:rPr sz="4800" spc="-50" dirty="0">
                <a:solidFill>
                  <a:srgbClr val="3F3F3F"/>
                </a:solidFill>
                <a:latin typeface="Calibri Light"/>
                <a:cs typeface="Calibri Light"/>
              </a:rPr>
              <a:t>c</a:t>
            </a:r>
            <a:r>
              <a:rPr sz="4800" spc="-105" dirty="0">
                <a:solidFill>
                  <a:srgbClr val="3F3F3F"/>
                </a:solidFill>
                <a:latin typeface="Calibri Light"/>
                <a:cs typeface="Calibri Light"/>
              </a:rPr>
              <a:t>k</a:t>
            </a:r>
            <a:r>
              <a:rPr sz="4800" dirty="0">
                <a:solidFill>
                  <a:srgbClr val="3F3F3F"/>
                </a:solidFill>
                <a:latin typeface="Calibri Light"/>
                <a:cs typeface="Calibri Light"/>
              </a:rPr>
              <a:t>s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8212" y="1796029"/>
            <a:ext cx="534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Passive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versus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Active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8923" y="2876483"/>
            <a:ext cx="9084281" cy="28314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20" y="913633"/>
            <a:ext cx="2160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O</a:t>
            </a:r>
            <a:r>
              <a:rPr spc="-55" dirty="0"/>
              <a:t>UT</a:t>
            </a:r>
            <a:r>
              <a:rPr spc="-45" dirty="0"/>
              <a:t>LI</a:t>
            </a:r>
            <a:r>
              <a:rPr spc="-55" dirty="0"/>
              <a:t>N</a:t>
            </a:r>
            <a:r>
              <a:rPr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07750" y="1683746"/>
            <a:ext cx="6909434" cy="40805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Introduction: </a:t>
            </a:r>
            <a:r>
              <a:rPr sz="2400" b="1" spc="-30" dirty="0">
                <a:solidFill>
                  <a:srgbClr val="3F3F3F"/>
                </a:solidFill>
                <a:latin typeface="Calibri"/>
                <a:cs typeface="Calibri"/>
              </a:rPr>
              <a:t>(TextBook1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 Chapter</a:t>
            </a:r>
            <a:r>
              <a:rPr sz="2400" b="1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F3F3F"/>
                </a:solidFill>
                <a:latin typeface="Calibri"/>
                <a:cs typeface="Calibri"/>
              </a:rPr>
              <a:t>1)</a:t>
            </a:r>
            <a:endParaRPr sz="2400" dirty="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  <a:spcBef>
                <a:spcPts val="315"/>
              </a:spcBef>
            </a:pPr>
            <a:r>
              <a:rPr sz="2400" spc="-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Goals</a:t>
            </a:r>
            <a:endParaRPr sz="2400" dirty="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  <a:spcBef>
                <a:spcPts val="310"/>
              </a:spcBef>
            </a:pPr>
            <a:r>
              <a:rPr sz="2400" spc="-20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endParaRPr sz="2400" dirty="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  <a:spcBef>
                <a:spcPts val="315"/>
              </a:spcBef>
            </a:pPr>
            <a:r>
              <a:rPr sz="2400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Services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Mechanism</a:t>
            </a:r>
            <a:endParaRPr sz="2400" dirty="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  <a:spcBef>
                <a:spcPts val="310"/>
              </a:spcBef>
            </a:pPr>
            <a:r>
              <a:rPr sz="2400" spc="-2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Techniques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Mathematics</a:t>
            </a:r>
            <a:r>
              <a:rPr sz="2400" b="1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 Cryptography: </a:t>
            </a:r>
            <a:r>
              <a:rPr sz="2400" b="1" spc="-30" dirty="0">
                <a:solidFill>
                  <a:srgbClr val="3F3F3F"/>
                </a:solidFill>
                <a:latin typeface="Calibri"/>
                <a:cs typeface="Calibri"/>
              </a:rPr>
              <a:t>(TextBook1</a:t>
            </a:r>
            <a:r>
              <a:rPr sz="24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 Chapter</a:t>
            </a:r>
            <a:r>
              <a:rPr sz="2400" b="1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F3F3F"/>
                </a:solidFill>
                <a:latin typeface="Calibri"/>
                <a:cs typeface="Calibri"/>
              </a:rPr>
              <a:t>2)</a:t>
            </a:r>
            <a:endParaRPr sz="2400" dirty="0">
              <a:latin typeface="Calibri"/>
              <a:cs typeface="Calibri"/>
            </a:endParaRPr>
          </a:p>
          <a:p>
            <a:pPr marL="379730" marR="3893820">
              <a:lnSpc>
                <a:spcPct val="110800"/>
              </a:lnSpc>
            </a:pPr>
            <a:r>
              <a:rPr sz="2400" spc="-1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Integer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Arithmetic 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Modular</a:t>
            </a:r>
            <a:r>
              <a:rPr sz="2400" spc="-6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Arithmetic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Matrices</a:t>
            </a:r>
            <a:endParaRPr sz="2400" dirty="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  <a:spcBef>
                <a:spcPts val="315"/>
              </a:spcBef>
            </a:pPr>
            <a:r>
              <a:rPr sz="2400" spc="-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Linear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Congruence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000" cy="523875"/>
            <a:chOff x="0" y="6334125"/>
            <a:chExt cx="12192000" cy="523875"/>
          </a:xfrm>
        </p:grpSpPr>
        <p:sp>
          <p:nvSpPr>
            <p:cNvPr id="3" name="object 3"/>
            <p:cNvSpPr/>
            <p:nvPr/>
          </p:nvSpPr>
          <p:spPr>
            <a:xfrm>
              <a:off x="0" y="6400800"/>
              <a:ext cx="12192000" cy="457200"/>
            </a:xfrm>
            <a:custGeom>
              <a:avLst/>
              <a:gdLst/>
              <a:ahLst/>
              <a:cxnLst/>
              <a:rect l="l" t="t" r="r" b="b"/>
              <a:pathLst>
                <a:path w="12192000" h="457200">
                  <a:moveTo>
                    <a:pt x="1219199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91999" y="457199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92000" cy="66675"/>
            </a:xfrm>
            <a:custGeom>
              <a:avLst/>
              <a:gdLst/>
              <a:ahLst/>
              <a:cxnLst/>
              <a:rect l="l" t="t" r="r" b="b"/>
              <a:pathLst>
                <a:path w="12192000" h="66675">
                  <a:moveTo>
                    <a:pt x="12191999" y="0"/>
                  </a:moveTo>
                  <a:lnTo>
                    <a:pt x="0" y="0"/>
                  </a:lnTo>
                  <a:lnTo>
                    <a:pt x="0" y="66674"/>
                  </a:lnTo>
                  <a:lnTo>
                    <a:pt x="12191999" y="66674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28" y="303382"/>
            <a:ext cx="1964843" cy="52762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86998" y="934029"/>
            <a:ext cx="99860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72675" algn="l"/>
              </a:tabLst>
            </a:pPr>
            <a:r>
              <a:rPr u="sng" spc="-95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O</a:t>
            </a:r>
            <a:r>
              <a:rPr u="sng" spc="-75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S</a:t>
            </a:r>
            <a:r>
              <a:rPr u="sng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I</a:t>
            </a:r>
            <a:r>
              <a:rPr u="sng" spc="-29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u="sng" spc="-75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S</a:t>
            </a:r>
            <a:r>
              <a:rPr u="sng" spc="-85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e</a:t>
            </a:r>
            <a:r>
              <a:rPr u="sng" spc="-9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c</a:t>
            </a:r>
            <a:r>
              <a:rPr u="sng" spc="-95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u</a:t>
            </a:r>
            <a:r>
              <a:rPr u="sng" spc="-9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r</a:t>
            </a:r>
            <a:r>
              <a:rPr u="sng" spc="-7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i</a:t>
            </a:r>
            <a:r>
              <a:rPr u="sng" spc="-8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t</a:t>
            </a:r>
            <a:r>
              <a:rPr u="sng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y</a:t>
            </a:r>
            <a:r>
              <a:rPr u="sng" spc="-32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u="sng" spc="-9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A</a:t>
            </a:r>
            <a:r>
              <a:rPr u="sng" spc="-145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r</a:t>
            </a:r>
            <a:r>
              <a:rPr u="sng" spc="-9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c</a:t>
            </a:r>
            <a:r>
              <a:rPr u="sng" spc="-95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h</a:t>
            </a:r>
            <a:r>
              <a:rPr u="sng" spc="-7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i</a:t>
            </a:r>
            <a:r>
              <a:rPr u="sng" spc="-13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t</a:t>
            </a:r>
            <a:r>
              <a:rPr u="sng" spc="-11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e</a:t>
            </a:r>
            <a:r>
              <a:rPr u="sng" spc="-9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c</a:t>
            </a:r>
            <a:r>
              <a:rPr u="sng" spc="-8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t</a:t>
            </a:r>
            <a:r>
              <a:rPr u="sng" spc="-95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u</a:t>
            </a:r>
            <a:r>
              <a:rPr u="sng" spc="-160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r</a:t>
            </a:r>
            <a:r>
              <a:rPr u="sng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</a:rPr>
              <a:t>e</a:t>
            </a:r>
            <a:r>
              <a:rPr u="sng" dirty="0">
                <a:solidFill>
                  <a:srgbClr val="FF0000"/>
                </a:solidFill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1108357" y="1819245"/>
            <a:ext cx="5038090" cy="237172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975"/>
              </a:spcBef>
              <a:buClr>
                <a:srgbClr val="93B6D2"/>
              </a:buClr>
              <a:buSzPct val="97727"/>
              <a:buFont typeface="Microsoft Sans Serif"/>
              <a:buChar char="•"/>
              <a:tabLst>
                <a:tab pos="209550" algn="l"/>
              </a:tabLst>
            </a:pPr>
            <a:r>
              <a:rPr sz="44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4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4400" spc="-40" dirty="0">
                <a:solidFill>
                  <a:srgbClr val="3F3F3F"/>
                </a:solidFill>
                <a:latin typeface="Calibri"/>
                <a:cs typeface="Calibri"/>
              </a:rPr>
              <a:t>Attacks</a:t>
            </a:r>
            <a:endParaRPr sz="4400">
              <a:latin typeface="Calibri"/>
              <a:cs typeface="Calibri"/>
            </a:endParaRPr>
          </a:p>
          <a:p>
            <a:pPr marL="208915" indent="-196850">
              <a:lnSpc>
                <a:spcPct val="100000"/>
              </a:lnSpc>
              <a:spcBef>
                <a:spcPts val="880"/>
              </a:spcBef>
              <a:buClr>
                <a:srgbClr val="93B6D2"/>
              </a:buClr>
              <a:buSzPct val="97727"/>
              <a:buFont typeface="Microsoft Sans Serif"/>
              <a:buChar char="•"/>
              <a:tabLst>
                <a:tab pos="209550" algn="l"/>
              </a:tabLst>
            </a:pPr>
            <a:r>
              <a:rPr sz="44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4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3F3F3F"/>
                </a:solidFill>
                <a:latin typeface="Calibri"/>
                <a:cs typeface="Calibri"/>
              </a:rPr>
              <a:t>Services</a:t>
            </a:r>
            <a:endParaRPr sz="4400">
              <a:latin typeface="Calibri"/>
              <a:cs typeface="Calibri"/>
            </a:endParaRPr>
          </a:p>
          <a:p>
            <a:pPr marL="208915" indent="-196850">
              <a:lnSpc>
                <a:spcPct val="100000"/>
              </a:lnSpc>
              <a:spcBef>
                <a:spcPts val="875"/>
              </a:spcBef>
              <a:buClr>
                <a:srgbClr val="93B6D2"/>
              </a:buClr>
              <a:buSzPct val="97727"/>
              <a:buFont typeface="Microsoft Sans Serif"/>
              <a:buChar char="•"/>
              <a:tabLst>
                <a:tab pos="209550" algn="l"/>
              </a:tabLst>
            </a:pPr>
            <a:r>
              <a:rPr sz="44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4400" spc="-6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3F3F3F"/>
                </a:solidFill>
                <a:latin typeface="Calibri"/>
                <a:cs typeface="Calibri"/>
              </a:rPr>
              <a:t>Mechanisms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805174"/>
            <a:ext cx="8200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6210" indent="-144145">
              <a:lnSpc>
                <a:spcPct val="100000"/>
              </a:lnSpc>
              <a:spcBef>
                <a:spcPts val="105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845" algn="l"/>
                <a:tab pos="1805305" algn="l"/>
                <a:tab pos="4880610" algn="l"/>
              </a:tabLst>
            </a:pP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ITU-T</a:t>
            </a:r>
            <a:r>
              <a:rPr sz="3200" spc="-5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(International</a:t>
            </a:r>
            <a:r>
              <a:rPr sz="3200" spc="-1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b="1" spc="-25" dirty="0">
                <a:solidFill>
                  <a:srgbClr val="3F3F3F"/>
                </a:solidFill>
                <a:latin typeface="Calibri"/>
                <a:cs typeface="Calibri"/>
              </a:rPr>
              <a:t>Telecommunication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20" y="1805174"/>
            <a:ext cx="999680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8825230">
              <a:lnSpc>
                <a:spcPts val="3460"/>
              </a:lnSpc>
              <a:spcBef>
                <a:spcPts val="535"/>
              </a:spcBef>
              <a:tabLst>
                <a:tab pos="3779520" algn="l"/>
                <a:tab pos="6901815" algn="l"/>
                <a:tab pos="8566150" algn="l"/>
              </a:tabLst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Unio</a:t>
            </a:r>
            <a:r>
              <a:rPr sz="3200" b="1" spc="-30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- 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b="1" spc="-28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elecommuni</a:t>
            </a:r>
            <a:r>
              <a:rPr sz="3200" b="1" spc="-35" dirty="0">
                <a:solidFill>
                  <a:srgbClr val="3F3F3F"/>
                </a:solidFill>
                <a:latin typeface="Calibri"/>
                <a:cs typeface="Calibri"/>
              </a:rPr>
              <a:t>ca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tion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3200" b="1" spc="-3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b="1" spc="-3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di</a:t>
            </a:r>
            <a:r>
              <a:rPr sz="3200" b="1" spc="-55" dirty="0">
                <a:solidFill>
                  <a:srgbClr val="3F3F3F"/>
                </a:solidFill>
                <a:latin typeface="Calibri"/>
                <a:cs typeface="Calibri"/>
              </a:rPr>
              <a:t>z</a:t>
            </a:r>
            <a:r>
              <a:rPr sz="3200" b="1" spc="-3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</a:t>
            </a:r>
            <a:r>
              <a:rPr sz="3200" b="1" spc="-2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3200" b="1" spc="1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3200" spc="-5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ov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4271" y="2555499"/>
            <a:ext cx="10090150" cy="319214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04139" algn="just">
              <a:lnSpc>
                <a:spcPct val="100000"/>
              </a:lnSpc>
              <a:spcBef>
                <a:spcPts val="1110"/>
              </a:spcBef>
            </a:pP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services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2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mechanisms.</a:t>
            </a:r>
            <a:endParaRPr sz="3200" dirty="0">
              <a:latin typeface="Calibri"/>
              <a:cs typeface="Calibri"/>
            </a:endParaRPr>
          </a:p>
          <a:p>
            <a:pPr marL="104139" marR="5080" indent="-92075" algn="just">
              <a:lnSpc>
                <a:spcPts val="3460"/>
              </a:lnSpc>
              <a:spcBef>
                <a:spcPts val="1440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845" algn="l"/>
              </a:tabLst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 services</a:t>
            </a:r>
            <a:r>
              <a:rPr sz="32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are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communication </a:t>
            </a:r>
            <a:r>
              <a:rPr sz="3200" b="1" spc="5" dirty="0">
                <a:solidFill>
                  <a:srgbClr val="3F3F3F"/>
                </a:solidFill>
                <a:latin typeface="Calibri"/>
                <a:cs typeface="Calibri"/>
              </a:rPr>
              <a:t>service 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that 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provided</a:t>
            </a:r>
            <a:r>
              <a:rPr sz="3200" b="1" spc="29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3200" b="1" spc="3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b="1" spc="3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sz="3200" b="1" spc="3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200" b="1" spc="3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give</a:t>
            </a:r>
            <a:r>
              <a:rPr sz="3200" b="1" spc="3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b="1" spc="3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specific</a:t>
            </a:r>
            <a:r>
              <a:rPr sz="3200" b="1" spc="3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kind</a:t>
            </a:r>
            <a:r>
              <a:rPr sz="3200" b="1" spc="3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200" b="1" spc="3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protection </a:t>
            </a:r>
            <a:r>
              <a:rPr sz="3200" b="1" spc="-7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sz="3200" b="1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resources.</a:t>
            </a:r>
            <a:endParaRPr sz="3200" dirty="0">
              <a:latin typeface="Calibri"/>
              <a:cs typeface="Calibri"/>
            </a:endParaRPr>
          </a:p>
          <a:p>
            <a:pPr marL="104139" marR="6350" indent="-92075" algn="just">
              <a:lnSpc>
                <a:spcPts val="3460"/>
              </a:lnSpc>
              <a:spcBef>
                <a:spcPts val="1390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845" algn="l"/>
              </a:tabLst>
            </a:pP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service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implement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policies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are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implemented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mechanisms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20" y="1677767"/>
            <a:ext cx="9388475" cy="12573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b="1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Services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Figure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shows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taxonomy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five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common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services.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808" y="3200400"/>
            <a:ext cx="8526383" cy="2590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77767"/>
            <a:ext cx="10649585" cy="38087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32930" indent="91440" algn="just">
              <a:lnSpc>
                <a:spcPct val="126299"/>
              </a:lnSpc>
              <a:spcBef>
                <a:spcPts val="95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 Services </a:t>
            </a:r>
            <a:r>
              <a:rPr sz="32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1.Data</a:t>
            </a:r>
            <a:r>
              <a:rPr sz="32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Confidentiality</a:t>
            </a:r>
            <a:endParaRPr sz="3200" dirty="0">
              <a:latin typeface="Calibri"/>
              <a:cs typeface="Calibri"/>
            </a:endParaRPr>
          </a:p>
          <a:p>
            <a:pPr marL="12700" marR="5080" algn="just">
              <a:lnSpc>
                <a:spcPts val="3460"/>
              </a:lnSpc>
              <a:spcBef>
                <a:spcPts val="1455"/>
              </a:spcBef>
            </a:pP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Data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Confidentiality deals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with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protecting against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disclosure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of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information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by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ensuring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the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limited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those </a:t>
            </a:r>
            <a:r>
              <a:rPr sz="3200" spc="-7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authorized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70" dirty="0">
                <a:solidFill>
                  <a:srgbClr val="3F3F3F"/>
                </a:solidFill>
                <a:latin typeface="Calibri"/>
                <a:cs typeface="Calibri"/>
              </a:rPr>
              <a:t>user.</a:t>
            </a:r>
            <a:endParaRPr sz="3200" dirty="0">
              <a:latin typeface="Calibri"/>
              <a:cs typeface="Calibri"/>
            </a:endParaRPr>
          </a:p>
          <a:p>
            <a:pPr marL="12700" marR="5715" algn="just">
              <a:lnSpc>
                <a:spcPts val="3460"/>
              </a:lnSpc>
              <a:spcBef>
                <a:spcPts val="1395"/>
              </a:spcBef>
            </a:pP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Represent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such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3F3F3F"/>
                </a:solidFill>
                <a:latin typeface="Calibri"/>
                <a:cs typeface="Calibri"/>
              </a:rPr>
              <a:t>way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its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semantics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remain </a:t>
            </a:r>
            <a:r>
              <a:rPr sz="3200" spc="-7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accessible</a:t>
            </a:r>
            <a:r>
              <a:rPr sz="32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only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those who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possess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some critical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information.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716257"/>
            <a:ext cx="10511790" cy="238442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805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b="1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Services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2.Data</a:t>
            </a:r>
            <a:r>
              <a:rPr sz="40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Integrity</a:t>
            </a:r>
            <a:endParaRPr sz="4000">
              <a:latin typeface="Calibri"/>
              <a:cs typeface="Calibri"/>
            </a:endParaRPr>
          </a:p>
          <a:p>
            <a:pPr marL="12700" marR="5080">
              <a:lnSpc>
                <a:spcPts val="3460"/>
              </a:lnSpc>
              <a:spcBef>
                <a:spcPts val="1495"/>
              </a:spcBef>
              <a:tabLst>
                <a:tab pos="6649084" algn="l"/>
              </a:tabLst>
            </a:pP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integrity</a:t>
            </a:r>
            <a:r>
              <a:rPr sz="3200" spc="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technique</a:t>
            </a:r>
            <a:r>
              <a:rPr sz="3200" spc="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when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sent</a:t>
            </a:r>
            <a:r>
              <a:rPr sz="3200" spc="-1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message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delivered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200" spc="-7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receiver</a:t>
            </a:r>
            <a:r>
              <a:rPr sz="32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as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same.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646951"/>
            <a:ext cx="10567670" cy="461200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350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b="1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Services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3.Authentication</a:t>
            </a:r>
            <a:endParaRPr sz="2800" dirty="0">
              <a:latin typeface="Calibri"/>
              <a:cs typeface="Calibri"/>
            </a:endParaRPr>
          </a:p>
          <a:p>
            <a:pPr marL="120014" indent="-107950">
              <a:lnSpc>
                <a:spcPct val="100000"/>
              </a:lnSpc>
              <a:spcBef>
                <a:spcPts val="1150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</a:tabLst>
            </a:pP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Authentication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is the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act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validating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users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are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whom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they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claim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be.</a:t>
            </a:r>
            <a:endParaRPr sz="2400" dirty="0">
              <a:latin typeface="Calibri"/>
              <a:cs typeface="Calibri"/>
            </a:endParaRPr>
          </a:p>
          <a:p>
            <a:pPr marL="104139" marR="5080" indent="-92075">
              <a:lnSpc>
                <a:spcPts val="2590"/>
              </a:lnSpc>
              <a:spcBef>
                <a:spcPts val="1430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  <a:tab pos="5052060" algn="l"/>
              </a:tabLst>
            </a:pP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Verifying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identity of</a:t>
            </a:r>
            <a:r>
              <a:rPr sz="24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3F3F3F"/>
                </a:solidFill>
                <a:latin typeface="Calibri"/>
                <a:cs typeface="Calibri"/>
              </a:rPr>
              <a:t>user,</a:t>
            </a:r>
            <a:r>
              <a:rPr sz="24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process</a:t>
            </a:r>
            <a:r>
              <a:rPr sz="2400" spc="-1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device,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often</a:t>
            </a:r>
            <a:r>
              <a:rPr sz="24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as a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prerequisite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allowing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access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resources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in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information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system.</a:t>
            </a:r>
            <a:endParaRPr sz="2400" dirty="0">
              <a:latin typeface="Calibri"/>
              <a:cs typeface="Calibri"/>
            </a:endParaRPr>
          </a:p>
          <a:p>
            <a:pPr marL="120014" indent="-107950">
              <a:lnSpc>
                <a:spcPct val="100000"/>
              </a:lnSpc>
              <a:spcBef>
                <a:spcPts val="1080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</a:tabLst>
            </a:pP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Passwords,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One-time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pins,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Biometrics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Example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120014" indent="-107950">
              <a:lnSpc>
                <a:spcPct val="100000"/>
              </a:lnSpc>
              <a:spcBef>
                <a:spcPts val="1105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Logging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into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your computer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office</a:t>
            </a:r>
            <a:endParaRPr sz="2400" dirty="0">
              <a:latin typeface="Calibri"/>
              <a:cs typeface="Calibri"/>
            </a:endParaRPr>
          </a:p>
          <a:p>
            <a:pPr marL="120014" indent="-107950">
              <a:lnSpc>
                <a:spcPct val="100000"/>
              </a:lnSpc>
              <a:spcBef>
                <a:spcPts val="1115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Checking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your account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balance on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your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bank</a:t>
            </a:r>
            <a:r>
              <a:rPr sz="2400" spc="-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website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0810" y="4289223"/>
            <a:ext cx="1763667" cy="18737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646951"/>
            <a:ext cx="10032365" cy="228917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350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b="1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Services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4.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Nonrepudiation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3460"/>
              </a:lnSpc>
              <a:spcBef>
                <a:spcPts val="1430"/>
              </a:spcBef>
            </a:pP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Non-repudiation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is the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assurance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32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someone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cannot</a:t>
            </a:r>
            <a:r>
              <a:rPr sz="32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deny </a:t>
            </a:r>
            <a:r>
              <a:rPr sz="3200" spc="-7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validity</a:t>
            </a:r>
            <a:r>
              <a:rPr sz="32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of something.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495" y="4307498"/>
            <a:ext cx="5407207" cy="1513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46951"/>
            <a:ext cx="10547350" cy="330644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350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b="1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Services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5. Access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control</a:t>
            </a:r>
            <a:endParaRPr sz="2800">
              <a:latin typeface="Calibri"/>
              <a:cs typeface="Calibri"/>
            </a:endParaRPr>
          </a:p>
          <a:p>
            <a:pPr marL="12700" marR="562610">
              <a:lnSpc>
                <a:spcPts val="3020"/>
              </a:lnSpc>
              <a:spcBef>
                <a:spcPts val="1455"/>
              </a:spcBef>
            </a:pP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Access</a:t>
            </a:r>
            <a:r>
              <a:rPr sz="2800" spc="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control</a:t>
            </a:r>
            <a:r>
              <a:rPr sz="2800" spc="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technique</a:t>
            </a:r>
            <a:r>
              <a:rPr sz="2800" spc="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regulates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who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what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can </a:t>
            </a:r>
            <a:r>
              <a:rPr sz="2800" spc="-6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view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resources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computing</a:t>
            </a:r>
            <a:r>
              <a:rPr sz="2800" spc="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environment.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800" b="1" spc="-10" dirty="0">
                <a:solidFill>
                  <a:srgbClr val="3F3F3F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Banking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Manager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will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F3F3F"/>
                </a:solidFill>
                <a:latin typeface="Calibri"/>
                <a:cs typeface="Calibri"/>
              </a:rPr>
              <a:t>have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more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privilege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access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resource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than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others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20" y="1677767"/>
            <a:ext cx="5991225" cy="319151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b="1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Mechanisms</a:t>
            </a:r>
            <a:endParaRPr sz="3200">
              <a:latin typeface="Calibri"/>
              <a:cs typeface="Calibri"/>
            </a:endParaRPr>
          </a:p>
          <a:p>
            <a:pPr marL="12700" marR="69215">
              <a:lnSpc>
                <a:spcPts val="3460"/>
              </a:lnSpc>
              <a:spcBef>
                <a:spcPts val="1440"/>
              </a:spcBef>
            </a:pP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ITU-T(X.800)</a:t>
            </a:r>
            <a:r>
              <a:rPr sz="32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Standard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recommends </a:t>
            </a:r>
            <a:r>
              <a:rPr sz="3200" spc="-70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mechanisms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provide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security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services.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ts val="3460"/>
              </a:lnSpc>
              <a:spcBef>
                <a:spcPts val="1395"/>
              </a:spcBef>
            </a:pP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Figure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shows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taxonomy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these </a:t>
            </a:r>
            <a:r>
              <a:rPr sz="3200" spc="-7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mechanisms.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0686" y="2239963"/>
            <a:ext cx="3886200" cy="3505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08637"/>
            <a:ext cx="10543540" cy="4089581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650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b="1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Mechanisms</a:t>
            </a:r>
            <a:endParaRPr sz="3200" dirty="0">
              <a:latin typeface="Calibri"/>
              <a:cs typeface="Calibri"/>
            </a:endParaRPr>
          </a:p>
          <a:p>
            <a:pPr marL="527685" marR="5080" indent="-515620">
              <a:lnSpc>
                <a:spcPts val="2590"/>
              </a:lnSpc>
              <a:spcBef>
                <a:spcPts val="1490"/>
              </a:spcBef>
              <a:buClr>
                <a:srgbClr val="93B6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sz="2400" b="1" spc="-5" dirty="0">
                <a:solidFill>
                  <a:srgbClr val="3F3F3F"/>
                </a:solidFill>
                <a:latin typeface="Calibri"/>
                <a:cs typeface="Calibri"/>
              </a:rPr>
              <a:t>Encipherment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Hiding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covering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provide</a:t>
            </a:r>
            <a:r>
              <a:rPr sz="24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confidentiality.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techniques </a:t>
            </a:r>
            <a:r>
              <a:rPr sz="2400" spc="-5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Cryptography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endParaRPr sz="2400" dirty="0">
              <a:latin typeface="Calibri"/>
              <a:cs typeface="Calibri"/>
            </a:endParaRPr>
          </a:p>
          <a:p>
            <a:pPr marL="527685" marR="538480" indent="-515620">
              <a:lnSpc>
                <a:spcPts val="2590"/>
              </a:lnSpc>
              <a:spcBef>
                <a:spcPts val="1410"/>
              </a:spcBef>
              <a:buClr>
                <a:srgbClr val="93B6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sz="2400" b="1" spc="-15" dirty="0">
                <a:solidFill>
                  <a:srgbClr val="3F3F3F"/>
                </a:solidFill>
                <a:latin typeface="Calibri"/>
                <a:cs typeface="Calibri"/>
              </a:rPr>
              <a:t>Data 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Integrity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–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integrity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mechanism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appends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short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check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value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that has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been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created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specific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process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from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itself.</a:t>
            </a:r>
            <a:endParaRPr sz="2400" dirty="0">
              <a:latin typeface="Calibri"/>
              <a:cs typeface="Calibri"/>
            </a:endParaRPr>
          </a:p>
          <a:p>
            <a:pPr marL="527685" indent="-515620">
              <a:lnSpc>
                <a:spcPts val="2735"/>
              </a:lnSpc>
              <a:spcBef>
                <a:spcPts val="1070"/>
              </a:spcBef>
              <a:buClr>
                <a:srgbClr val="93B6D2"/>
              </a:buClr>
              <a:buAutoNum type="arabicPeriod"/>
              <a:tabLst>
                <a:tab pos="527685" algn="l"/>
                <a:tab pos="528320" algn="l"/>
                <a:tab pos="2751455" algn="l"/>
              </a:tabLst>
            </a:pP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Digital</a:t>
            </a:r>
            <a:r>
              <a:rPr sz="24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F3F3F"/>
                </a:solidFill>
                <a:latin typeface="Calibri"/>
                <a:cs typeface="Calibri"/>
              </a:rPr>
              <a:t>Signature</a:t>
            </a:r>
            <a:r>
              <a:rPr sz="2400" spc="-5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lang="en-IN" sz="2400" spc="-1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Sender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electronically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sign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the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receiver</a:t>
            </a:r>
            <a:r>
              <a:rPr sz="24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lang="en-IN"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electronically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verify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signature.</a:t>
            </a:r>
            <a:endParaRPr sz="2400" dirty="0">
              <a:latin typeface="Calibri"/>
              <a:cs typeface="Calibri"/>
            </a:endParaRPr>
          </a:p>
          <a:p>
            <a:pPr marL="527685" marR="184150" indent="-515620">
              <a:lnSpc>
                <a:spcPts val="2590"/>
              </a:lnSpc>
              <a:spcBef>
                <a:spcPts val="1440"/>
              </a:spcBef>
              <a:buClr>
                <a:srgbClr val="93B6D2"/>
              </a:buClr>
              <a:buAutoNum type="arabicPeriod" startAt="4"/>
              <a:tabLst>
                <a:tab pos="527685" algn="l"/>
                <a:tab pos="528320" algn="l"/>
              </a:tabLst>
            </a:pPr>
            <a:r>
              <a:rPr sz="2400" b="1" spc="-5" dirty="0">
                <a:solidFill>
                  <a:srgbClr val="3F3F3F"/>
                </a:solidFill>
                <a:latin typeface="Calibri"/>
                <a:cs typeface="Calibri"/>
              </a:rPr>
              <a:t>Authentication</a:t>
            </a:r>
            <a:r>
              <a:rPr sz="2400" b="1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3F3F3F"/>
                </a:solidFill>
                <a:latin typeface="Calibri"/>
                <a:cs typeface="Calibri"/>
              </a:rPr>
              <a:t>exchange</a:t>
            </a:r>
            <a:r>
              <a:rPr sz="2400" b="1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– </a:t>
            </a:r>
            <a:r>
              <a:rPr sz="2400" spc="-45" dirty="0">
                <a:solidFill>
                  <a:srgbClr val="3F3F3F"/>
                </a:solidFill>
                <a:latin typeface="Calibri"/>
                <a:cs typeface="Calibri"/>
              </a:rPr>
              <a:t>Two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entities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exchange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some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message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prove</a:t>
            </a:r>
            <a:r>
              <a:rPr sz="24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their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identity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each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3F3F3F"/>
                </a:solidFill>
                <a:latin typeface="Calibri"/>
                <a:cs typeface="Calibri"/>
              </a:rPr>
              <a:t>other.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774314"/>
            <a:ext cx="34067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Security</a:t>
            </a:r>
            <a:r>
              <a:rPr spc="-185" dirty="0"/>
              <a:t> </a:t>
            </a:r>
            <a:r>
              <a:rPr spc="-45" dirty="0"/>
              <a:t>Goals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26978" y="1901186"/>
            <a:ext cx="10078085" cy="33299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95580" marR="6985" indent="-182880" algn="just">
              <a:lnSpc>
                <a:spcPts val="2590"/>
              </a:lnSpc>
              <a:spcBef>
                <a:spcPts val="425"/>
              </a:spcBef>
              <a:buClr>
                <a:srgbClr val="93B6D2"/>
              </a:buClr>
              <a:buFont typeface="Microsoft Sans Serif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3F3F3F"/>
                </a:solidFill>
                <a:latin typeface="Calibri"/>
                <a:cs typeface="Calibri"/>
              </a:rPr>
              <a:t>Security 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refers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methods and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tools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defend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organization's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digital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assets.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3B6D2"/>
              </a:buClr>
              <a:buFont typeface="Microsoft Sans Serif"/>
              <a:buChar char="•"/>
            </a:pPr>
            <a:endParaRPr sz="3100">
              <a:latin typeface="Calibri"/>
              <a:cs typeface="Calibri"/>
            </a:endParaRPr>
          </a:p>
          <a:p>
            <a:pPr marL="195580" marR="5080" indent="-182880" algn="just">
              <a:lnSpc>
                <a:spcPts val="2590"/>
              </a:lnSpc>
              <a:buClr>
                <a:srgbClr val="93B6D2"/>
              </a:buClr>
              <a:buFont typeface="Microsoft Sans Serif"/>
              <a:buChar char="•"/>
              <a:tabLst>
                <a:tab pos="264160" algn="l"/>
              </a:tabLst>
            </a:pPr>
            <a:r>
              <a:rPr dirty="0"/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goal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 IT security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protect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these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assets, devices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 services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from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being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disrupted, stolen or exploited by unauthorized users,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otherwise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known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as 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Threats.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3B6D2"/>
              </a:buClr>
              <a:buFont typeface="Microsoft Sans Serif"/>
              <a:buChar char="•"/>
            </a:pPr>
            <a:endParaRPr sz="3100">
              <a:latin typeface="Calibri"/>
              <a:cs typeface="Calibri"/>
            </a:endParaRPr>
          </a:p>
          <a:p>
            <a:pPr marL="195580" marR="8255" indent="-182880" algn="just">
              <a:lnSpc>
                <a:spcPts val="2590"/>
              </a:lnSpc>
              <a:buClr>
                <a:srgbClr val="93B6D2"/>
              </a:buClr>
              <a:buFont typeface="Microsoft Sans Serif"/>
              <a:buChar char="•"/>
              <a:tabLst>
                <a:tab pos="264160" algn="l"/>
              </a:tabLst>
            </a:pPr>
            <a:r>
              <a:rPr dirty="0"/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These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threats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be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external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or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internal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malicious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both origin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nature.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608637"/>
            <a:ext cx="10645775" cy="1553210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650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b="1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Mechanisms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  <a:spcBef>
                <a:spcPts val="1160"/>
              </a:spcBef>
              <a:tabLst>
                <a:tab pos="1197610" algn="l"/>
                <a:tab pos="2400935" algn="l"/>
                <a:tab pos="2742565" algn="l"/>
                <a:tab pos="4022725" algn="l"/>
                <a:tab pos="4886960" algn="l"/>
                <a:tab pos="5817870" algn="l"/>
                <a:tab pos="6555105" algn="l"/>
                <a:tab pos="7230745" algn="l"/>
                <a:tab pos="7832090" algn="l"/>
                <a:tab pos="8752205" algn="l"/>
                <a:tab pos="9200515" algn="l"/>
                <a:tab pos="10220325" algn="l"/>
              </a:tabLst>
            </a:pPr>
            <a:r>
              <a:rPr sz="2400" b="1" spc="-5" dirty="0">
                <a:solidFill>
                  <a:srgbClr val="3F3F3F"/>
                </a:solidFill>
                <a:latin typeface="Calibri"/>
                <a:cs typeface="Calibri"/>
              </a:rPr>
              <a:t>5</a:t>
            </a:r>
            <a:r>
              <a:rPr sz="2400" b="1" spc="-175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r>
              <a:rPr sz="2400" b="1" spc="-12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b="1" spc="-5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af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f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ic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b="1" spc="-5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adding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–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ting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som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bogu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d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nt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ic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h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adversary’s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attempt</a:t>
            </a:r>
            <a:r>
              <a:rPr sz="24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traffic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analysis.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8236" y="3567110"/>
            <a:ext cx="5430774" cy="25844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Services</a:t>
            </a:r>
            <a:r>
              <a:rPr spc="-135" dirty="0"/>
              <a:t> </a:t>
            </a:r>
            <a:r>
              <a:rPr spc="-35" dirty="0"/>
              <a:t>and</a:t>
            </a:r>
            <a:r>
              <a:rPr spc="-110" dirty="0"/>
              <a:t> </a:t>
            </a:r>
            <a:r>
              <a:rPr spc="-50" dirty="0"/>
              <a:t>Mechanisms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67" y="1608637"/>
            <a:ext cx="10650220" cy="355409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04139" algn="just">
              <a:lnSpc>
                <a:spcPct val="100000"/>
              </a:lnSpc>
              <a:spcBef>
                <a:spcPts val="1650"/>
              </a:spcBef>
            </a:pP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b="1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Mechanisms</a:t>
            </a:r>
            <a:endParaRPr sz="3200" dirty="0">
              <a:latin typeface="Calibri"/>
              <a:cs typeface="Calibri"/>
            </a:endParaRPr>
          </a:p>
          <a:p>
            <a:pPr marL="12700" marR="5080" algn="just">
              <a:lnSpc>
                <a:spcPts val="2590"/>
              </a:lnSpc>
              <a:spcBef>
                <a:spcPts val="1490"/>
              </a:spcBef>
              <a:buSzPct val="95833"/>
              <a:buAutoNum type="arabicPeriod" startAt="6"/>
              <a:tabLst>
                <a:tab pos="249554" algn="l"/>
              </a:tabLst>
            </a:pP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Routing control 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–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Selecting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continuously changing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different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available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routes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sender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receiver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prevent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opponent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from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evaesdropping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particular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route.</a:t>
            </a:r>
            <a:endParaRPr sz="2400" dirty="0">
              <a:latin typeface="Calibri"/>
              <a:cs typeface="Calibri"/>
            </a:endParaRPr>
          </a:p>
          <a:p>
            <a:pPr marL="12700" marR="5715" algn="just">
              <a:lnSpc>
                <a:spcPts val="2590"/>
              </a:lnSpc>
              <a:spcBef>
                <a:spcPts val="1410"/>
              </a:spcBef>
              <a:buSzPct val="95833"/>
              <a:buAutoNum type="arabicPeriod" startAt="6"/>
              <a:tabLst>
                <a:tab pos="249554" algn="l"/>
              </a:tabLst>
            </a:pPr>
            <a:r>
              <a:rPr sz="2400" b="1" spc="-5" dirty="0">
                <a:solidFill>
                  <a:srgbClr val="3F3F3F"/>
                </a:solidFill>
                <a:latin typeface="Calibri"/>
                <a:cs typeface="Calibri"/>
              </a:rPr>
              <a:t>Notarization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Selecting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third party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control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communication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between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two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entities.</a:t>
            </a:r>
            <a:endParaRPr sz="2400" dirty="0">
              <a:latin typeface="Calibri"/>
              <a:cs typeface="Calibri"/>
            </a:endParaRPr>
          </a:p>
          <a:p>
            <a:pPr marL="12700" marR="10160" algn="just">
              <a:lnSpc>
                <a:spcPts val="2590"/>
              </a:lnSpc>
              <a:spcBef>
                <a:spcPts val="1400"/>
              </a:spcBef>
              <a:buSzPct val="95833"/>
              <a:buAutoNum type="arabicPeriod" startAt="6"/>
              <a:tabLst>
                <a:tab pos="249554" algn="l"/>
              </a:tabLst>
            </a:pP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Access 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control 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–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Uses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method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prove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user has access right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or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resources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owned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sz="2400" b="1" spc="-20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321" y="826765"/>
            <a:ext cx="6162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" dirty="0">
                <a:solidFill>
                  <a:srgbClr val="3F3F3F"/>
                </a:solidFill>
                <a:latin typeface="Calibri Light"/>
                <a:cs typeface="Calibri Light"/>
              </a:rPr>
              <a:t>Services</a:t>
            </a:r>
            <a:r>
              <a:rPr sz="4800" spc="-13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4800" spc="-35" dirty="0">
                <a:solidFill>
                  <a:srgbClr val="3F3F3F"/>
                </a:solidFill>
                <a:latin typeface="Calibri Light"/>
                <a:cs typeface="Calibri Light"/>
              </a:rPr>
              <a:t>and</a:t>
            </a:r>
            <a:r>
              <a:rPr sz="4800" spc="-1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4800" spc="-50" dirty="0">
                <a:solidFill>
                  <a:srgbClr val="3F3F3F"/>
                </a:solidFill>
                <a:latin typeface="Calibri Light"/>
                <a:cs typeface="Calibri Light"/>
              </a:rPr>
              <a:t>Mechanisms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8212" y="1796029"/>
            <a:ext cx="8157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Relation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between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Services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Mechanisms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2370069"/>
            <a:ext cx="8316303" cy="29543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796029"/>
            <a:ext cx="9461500" cy="30835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04139" marR="5080" indent="12065">
              <a:lnSpc>
                <a:spcPts val="3890"/>
              </a:lnSpc>
              <a:spcBef>
                <a:spcPts val="585"/>
              </a:spcBef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actual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implementation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goals</a:t>
            </a:r>
            <a:r>
              <a:rPr sz="36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needs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some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help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from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mathematics.</a:t>
            </a:r>
            <a:endParaRPr sz="36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905"/>
              </a:spcBef>
            </a:pPr>
            <a:r>
              <a:rPr sz="3600" spc="-70" dirty="0">
                <a:solidFill>
                  <a:srgbClr val="3F3F3F"/>
                </a:solidFill>
                <a:latin typeface="Calibri"/>
                <a:cs typeface="Calibri"/>
              </a:rPr>
              <a:t>Two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techniques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are prevalent</a:t>
            </a:r>
            <a:r>
              <a:rPr sz="360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today:</a:t>
            </a:r>
            <a:endParaRPr sz="3600">
              <a:latin typeface="Calibri"/>
              <a:cs typeface="Calibri"/>
            </a:endParaRPr>
          </a:p>
          <a:p>
            <a:pPr marL="756285" indent="-744220">
              <a:lnSpc>
                <a:spcPct val="100000"/>
              </a:lnSpc>
              <a:spcBef>
                <a:spcPts val="969"/>
              </a:spcBef>
              <a:buClr>
                <a:srgbClr val="93B6D2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Cryptography</a:t>
            </a:r>
            <a:endParaRPr sz="3600">
              <a:latin typeface="Calibri"/>
              <a:cs typeface="Calibri"/>
            </a:endParaRPr>
          </a:p>
          <a:p>
            <a:pPr marL="756285" indent="-744220">
              <a:lnSpc>
                <a:spcPct val="100000"/>
              </a:lnSpc>
              <a:spcBef>
                <a:spcPts val="975"/>
              </a:spcBef>
              <a:buClr>
                <a:srgbClr val="93B6D2"/>
              </a:buClr>
              <a:buAutoNum type="arabicPeriod"/>
              <a:tabLst>
                <a:tab pos="756285" algn="l"/>
                <a:tab pos="756920" algn="l"/>
              </a:tabLst>
            </a:pP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9444355" cy="38760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Cryptography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105"/>
              </a:lnSpc>
              <a:spcBef>
                <a:spcPts val="960"/>
              </a:spcBef>
              <a:tabLst>
                <a:tab pos="2721610" algn="l"/>
                <a:tab pos="3213100" algn="l"/>
              </a:tabLst>
            </a:pP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Cryptography</a:t>
            </a:r>
            <a:r>
              <a:rPr sz="3600" spc="-15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36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word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with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Greek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origins,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means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105"/>
              </a:lnSpc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“</a:t>
            </a:r>
            <a:r>
              <a:rPr sz="3600" b="1" spc="-10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3600" b="1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spc="15" dirty="0">
                <a:solidFill>
                  <a:srgbClr val="3F3F3F"/>
                </a:solidFill>
                <a:latin typeface="Calibri"/>
                <a:cs typeface="Calibri"/>
              </a:rPr>
              <a:t>writing”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69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Symmetric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Encipherment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7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Asymmetric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5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Encipherment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60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Hashing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1158" y="1751965"/>
            <a:ext cx="11910695" cy="437007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73355" indent="-161290" algn="just">
              <a:lnSpc>
                <a:spcPct val="100000"/>
              </a:lnSpc>
              <a:spcBef>
                <a:spcPts val="105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FF0000"/>
                </a:solidFill>
                <a:latin typeface="Calibri"/>
                <a:cs typeface="Calibri"/>
              </a:rPr>
              <a:t>Plaint</a:t>
            </a:r>
            <a:r>
              <a:rPr sz="36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original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</a:t>
            </a:r>
            <a:endParaRPr sz="3600">
              <a:latin typeface="Calibri"/>
              <a:cs typeface="Calibri"/>
            </a:endParaRPr>
          </a:p>
          <a:p>
            <a:pPr marL="173355" indent="-161290" algn="just">
              <a:lnSpc>
                <a:spcPct val="100000"/>
              </a:lnSpc>
              <a:spcBef>
                <a:spcPts val="96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FF0000"/>
                </a:solidFill>
                <a:latin typeface="Calibri"/>
                <a:cs typeface="Calibri"/>
              </a:rPr>
              <a:t>Cipher</a:t>
            </a:r>
            <a:r>
              <a:rPr sz="3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text</a:t>
            </a:r>
            <a:r>
              <a:rPr sz="36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encrypted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or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coded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message</a:t>
            </a:r>
            <a:endParaRPr sz="3600">
              <a:latin typeface="Calibri"/>
              <a:cs typeface="Calibri"/>
            </a:endParaRPr>
          </a:p>
          <a:p>
            <a:pPr marL="103505" marR="630555" indent="-91440" algn="just">
              <a:lnSpc>
                <a:spcPts val="3890"/>
              </a:lnSpc>
              <a:spcBef>
                <a:spcPts val="1460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10" dirty="0">
                <a:solidFill>
                  <a:srgbClr val="FF0000"/>
                </a:solidFill>
                <a:latin typeface="Calibri"/>
                <a:cs typeface="Calibri"/>
              </a:rPr>
              <a:t>Cryptographic </a:t>
            </a:r>
            <a:r>
              <a:rPr sz="3600" spc="-5" dirty="0">
                <a:solidFill>
                  <a:srgbClr val="FF0000"/>
                </a:solidFill>
                <a:latin typeface="Calibri"/>
                <a:cs typeface="Calibri"/>
              </a:rPr>
              <a:t>algorithm(cipher)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 a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mathematical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function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which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uses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plaintext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as the input and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produces ciphertext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as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output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vice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versa.</a:t>
            </a:r>
            <a:endParaRPr sz="3600">
              <a:latin typeface="Calibri"/>
              <a:cs typeface="Calibri"/>
            </a:endParaRPr>
          </a:p>
          <a:p>
            <a:pPr marL="173355" indent="-161290" algn="just">
              <a:lnSpc>
                <a:spcPct val="100000"/>
              </a:lnSpc>
              <a:spcBef>
                <a:spcPts val="910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FF0000"/>
                </a:solidFill>
                <a:latin typeface="Calibri"/>
                <a:cs typeface="Calibri"/>
              </a:rPr>
              <a:t>Encryption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convert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from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plaintext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to</a:t>
            </a:r>
            <a:r>
              <a:rPr sz="36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ciphertext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(enciphering)</a:t>
            </a:r>
            <a:endParaRPr sz="3600">
              <a:latin typeface="Calibri"/>
              <a:cs typeface="Calibri"/>
            </a:endParaRPr>
          </a:p>
          <a:p>
            <a:pPr marL="173355" indent="-161290" algn="just">
              <a:lnSpc>
                <a:spcPct val="100000"/>
              </a:lnSpc>
              <a:spcBef>
                <a:spcPts val="96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FF0000"/>
                </a:solidFill>
                <a:latin typeface="Calibri"/>
                <a:cs typeface="Calibri"/>
              </a:rPr>
              <a:t>Decryption</a:t>
            </a: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restore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plaintext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from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ciphertext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(deciphering)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55899" y="1873753"/>
            <a:ext cx="10387330" cy="389318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03505" marR="5080" indent="-91440">
              <a:lnSpc>
                <a:spcPts val="3890"/>
              </a:lnSpc>
              <a:spcBef>
                <a:spcPts val="58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3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3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36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string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characters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used within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encryption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algorithm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for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altering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so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it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appears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random.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0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length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of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5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is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normally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expressed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in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bits.</a:t>
            </a:r>
            <a:endParaRPr sz="3600">
              <a:latin typeface="Calibri"/>
              <a:cs typeface="Calibri"/>
            </a:endParaRPr>
          </a:p>
          <a:p>
            <a:pPr marL="103505" marR="142875" indent="-91440">
              <a:lnSpc>
                <a:spcPct val="90000"/>
              </a:lnSpc>
              <a:spcBef>
                <a:spcPts val="140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276860" algn="l"/>
              </a:tabLst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longer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5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makes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it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more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difficult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crack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encrypted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data;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5" dirty="0">
                <a:solidFill>
                  <a:srgbClr val="3F3F3F"/>
                </a:solidFill>
                <a:latin typeface="Calibri"/>
                <a:cs typeface="Calibri"/>
              </a:rPr>
              <a:t>however,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a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longer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60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results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longer </a:t>
            </a:r>
            <a:r>
              <a:rPr sz="3600" spc="-7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time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periods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perform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encryption and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decryption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processes.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974" y="1866582"/>
            <a:ext cx="10445115" cy="23450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2705">
              <a:lnSpc>
                <a:spcPts val="3020"/>
              </a:lnSpc>
              <a:spcBef>
                <a:spcPts val="480"/>
              </a:spcBef>
            </a:pP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Secret</a:t>
            </a:r>
            <a:r>
              <a:rPr sz="2800" b="1" spc="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2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piece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information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used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decrypt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encrypt </a:t>
            </a:r>
            <a:r>
              <a:rPr sz="2800" spc="-6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messages.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Private</a:t>
            </a:r>
            <a:r>
              <a:rPr sz="28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35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2800" b="1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(secret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3F3F3F"/>
                </a:solidFill>
                <a:latin typeface="Calibri"/>
                <a:cs typeface="Calibri"/>
              </a:rPr>
              <a:t>key)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used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F3F3F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encryption</a:t>
            </a:r>
            <a:r>
              <a:rPr sz="2800" spc="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decryption.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1450"/>
              </a:spcBef>
            </a:pPr>
            <a:r>
              <a:rPr lang="en-US" sz="2800" spc="-5" dirty="0">
                <a:solidFill>
                  <a:srgbClr val="3F3F3F"/>
                </a:solidFill>
                <a:latin typeface="Calibri"/>
                <a:cs typeface="Calibri"/>
              </a:rPr>
              <a:t>This key is symmetric because the only key is copied or shared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another </a:t>
            </a:r>
            <a:r>
              <a:rPr sz="2800" spc="-6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party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decrypt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cipher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text.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4267200"/>
            <a:ext cx="5553088" cy="1914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751969"/>
            <a:ext cx="11597005" cy="437007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5"/>
              </a:spcBef>
            </a:pP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Public</a:t>
            </a:r>
            <a:r>
              <a:rPr sz="36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45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36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3600" dirty="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  <a:spcBef>
                <a:spcPts val="965"/>
              </a:spcBef>
            </a:pPr>
            <a:r>
              <a:rPr sz="3600" spc="-70" dirty="0">
                <a:solidFill>
                  <a:srgbClr val="3F3F3F"/>
                </a:solidFill>
                <a:latin typeface="Calibri"/>
                <a:cs typeface="Calibri"/>
              </a:rPr>
              <a:t>Two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keys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are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used</a:t>
            </a:r>
            <a:endParaRPr sz="3600" dirty="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  <a:spcBef>
                <a:spcPts val="969"/>
              </a:spcBef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One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5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used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for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encryption</a:t>
            </a:r>
            <a:endParaRPr sz="3600" dirty="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  <a:spcBef>
                <a:spcPts val="975"/>
              </a:spcBef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another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5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used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for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decryption.</a:t>
            </a:r>
            <a:endParaRPr sz="3600" dirty="0">
              <a:latin typeface="Calibri"/>
              <a:cs typeface="Calibri"/>
            </a:endParaRPr>
          </a:p>
          <a:p>
            <a:pPr marL="12700" marR="5080" indent="12065">
              <a:lnSpc>
                <a:spcPct val="90000"/>
              </a:lnSpc>
              <a:spcBef>
                <a:spcPts val="1390"/>
              </a:spcBef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One </a:t>
            </a:r>
            <a:r>
              <a:rPr sz="3600" spc="-55" dirty="0">
                <a:solidFill>
                  <a:srgbClr val="3F3F3F"/>
                </a:solidFill>
                <a:latin typeface="Calibri"/>
                <a:cs typeface="Calibri"/>
              </a:rPr>
              <a:t>key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(public 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key)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used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encrypt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plain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text to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convert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it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into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cipher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and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another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5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(private</a:t>
            </a:r>
            <a:r>
              <a:rPr sz="360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key)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used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receiver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decrypt</a:t>
            </a:r>
            <a:r>
              <a:rPr sz="360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cipher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read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9586" y="952506"/>
            <a:ext cx="5824484" cy="30907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171" y="1571547"/>
            <a:ext cx="6634480" cy="430657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173355" indent="-161290">
              <a:lnSpc>
                <a:spcPct val="100000"/>
              </a:lnSpc>
              <a:spcBef>
                <a:spcPts val="1880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Symmetric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 key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Encipherment</a:t>
            </a:r>
            <a:endParaRPr sz="3600" dirty="0">
              <a:latin typeface="Calibri"/>
              <a:cs typeface="Calibri"/>
            </a:endParaRPr>
          </a:p>
          <a:p>
            <a:pPr marL="756285" marR="5080">
              <a:lnSpc>
                <a:spcPct val="90000"/>
              </a:lnSpc>
              <a:spcBef>
                <a:spcPts val="1475"/>
              </a:spcBef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Alice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send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message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Bob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,over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insecure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channel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with the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assumption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 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adversary,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say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Eve,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cannot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understand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contents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message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simply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eavesdropping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over</a:t>
            </a:r>
            <a:r>
              <a:rPr sz="24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channel.</a:t>
            </a:r>
            <a:endParaRPr sz="2400" dirty="0">
              <a:latin typeface="Calibri"/>
              <a:cs typeface="Calibri"/>
            </a:endParaRPr>
          </a:p>
          <a:p>
            <a:pPr marL="756285" marR="10160">
              <a:lnSpc>
                <a:spcPts val="2590"/>
              </a:lnSpc>
              <a:spcBef>
                <a:spcPts val="1445"/>
              </a:spcBef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Alice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encrypts</a:t>
            </a:r>
            <a:r>
              <a:rPr sz="24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message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using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encryption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algorithm.</a:t>
            </a:r>
            <a:endParaRPr sz="2400" dirty="0">
              <a:latin typeface="Calibri"/>
              <a:cs typeface="Calibri"/>
            </a:endParaRPr>
          </a:p>
          <a:p>
            <a:pPr marL="756285">
              <a:lnSpc>
                <a:spcPts val="2735"/>
              </a:lnSpc>
              <a:spcBef>
                <a:spcPts val="1070"/>
              </a:spcBef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Bob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decrypts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message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using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decryption</a:t>
            </a:r>
            <a:endParaRPr sz="2400" dirty="0">
              <a:latin typeface="Calibri"/>
              <a:cs typeface="Calibri"/>
            </a:endParaRPr>
          </a:p>
          <a:p>
            <a:pPr marL="756285">
              <a:lnSpc>
                <a:spcPts val="2735"/>
              </a:lnSpc>
            </a:pP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algorithm.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5584" y="2860675"/>
            <a:ext cx="5186293" cy="23526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774314"/>
            <a:ext cx="34067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Security</a:t>
            </a:r>
            <a:r>
              <a:rPr spc="-185" dirty="0"/>
              <a:t> </a:t>
            </a:r>
            <a:r>
              <a:rPr spc="-45" dirty="0"/>
              <a:t>Goals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9125" y="1888315"/>
            <a:ext cx="9898380" cy="193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All</a:t>
            </a:r>
            <a:r>
              <a:rPr sz="2400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information</a:t>
            </a:r>
            <a:r>
              <a:rPr sz="2400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2400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measures</a:t>
            </a:r>
            <a:r>
              <a:rPr sz="2400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try</a:t>
            </a:r>
            <a:r>
              <a:rPr sz="2400" spc="2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00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address</a:t>
            </a:r>
            <a:r>
              <a:rPr sz="2400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at</a:t>
            </a:r>
            <a:r>
              <a:rPr sz="2400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least</a:t>
            </a:r>
            <a:r>
              <a:rPr sz="2400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one</a:t>
            </a:r>
            <a:r>
              <a:rPr sz="2400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400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three</a:t>
            </a:r>
            <a:r>
              <a:rPr sz="2400" spc="2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goals</a:t>
            </a:r>
            <a:r>
              <a:rPr sz="2400" spc="18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10" dirty="0">
                <a:solidFill>
                  <a:srgbClr val="3F3F3F"/>
                </a:solidFill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195580">
              <a:lnSpc>
                <a:spcPts val="2735"/>
              </a:lnSpc>
            </a:pP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shown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Figure:</a:t>
            </a:r>
            <a:endParaRPr sz="24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  <a:spcBef>
                <a:spcPts val="315"/>
              </a:spcBef>
            </a:pPr>
            <a:r>
              <a:rPr sz="2400" spc="-10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Protect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Confidentiality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  <a:spcBef>
                <a:spcPts val="310"/>
              </a:spcBef>
            </a:pPr>
            <a:r>
              <a:rPr sz="2400" spc="-10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Preserve</a:t>
            </a:r>
            <a:r>
              <a:rPr sz="24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Integrity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  <a:spcBef>
                <a:spcPts val="315"/>
              </a:spcBef>
            </a:pPr>
            <a:r>
              <a:rPr sz="2400" spc="-15" dirty="0">
                <a:solidFill>
                  <a:srgbClr val="93B6D2"/>
                </a:solidFill>
                <a:latin typeface="Courier New"/>
                <a:cs typeface="Courier New"/>
              </a:rPr>
              <a:t>o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Promote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Availability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4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for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authorized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115" y="4116274"/>
            <a:ext cx="5794210" cy="18866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569715"/>
            <a:ext cx="10088245" cy="298958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173355" indent="-161290">
              <a:lnSpc>
                <a:spcPct val="100000"/>
              </a:lnSpc>
              <a:spcBef>
                <a:spcPts val="1880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Symmetric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Encipherment</a:t>
            </a:r>
            <a:endParaRPr sz="3600" dirty="0">
              <a:latin typeface="Calibri"/>
              <a:cs typeface="Calibri"/>
            </a:endParaRPr>
          </a:p>
          <a:p>
            <a:pPr marL="756285" marR="6350">
              <a:lnSpc>
                <a:spcPts val="2590"/>
              </a:lnSpc>
              <a:spcBef>
                <a:spcPts val="1515"/>
              </a:spcBef>
            </a:pP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Symmetric-key</a:t>
            </a:r>
            <a:r>
              <a:rPr sz="2400" spc="2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encipherment</a:t>
            </a:r>
            <a:r>
              <a:rPr sz="2400" spc="2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uses</a:t>
            </a:r>
            <a:r>
              <a:rPr sz="2400" spc="2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2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single</a:t>
            </a:r>
            <a:r>
              <a:rPr sz="2400" spc="2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2400" spc="2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key</a:t>
            </a:r>
            <a:r>
              <a:rPr sz="2400" spc="2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for</a:t>
            </a:r>
            <a:r>
              <a:rPr sz="2400" spc="2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both</a:t>
            </a:r>
            <a:r>
              <a:rPr sz="2400" spc="2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encryption </a:t>
            </a:r>
            <a:r>
              <a:rPr sz="2400" spc="-5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decryption.</a:t>
            </a:r>
            <a:endParaRPr sz="2400" dirty="0">
              <a:latin typeface="Calibri"/>
              <a:cs typeface="Calibri"/>
            </a:endParaRPr>
          </a:p>
          <a:p>
            <a:pPr marL="756285" marR="6350" indent="-635">
              <a:lnSpc>
                <a:spcPts val="2590"/>
              </a:lnSpc>
              <a:spcBef>
                <a:spcPts val="1410"/>
              </a:spcBef>
            </a:pP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2400" spc="3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symmetric-key</a:t>
            </a:r>
            <a:r>
              <a:rPr sz="2400" spc="3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enciphering,</a:t>
            </a:r>
            <a:r>
              <a:rPr sz="2400" spc="30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Alice</a:t>
            </a:r>
            <a:r>
              <a:rPr sz="2400" spc="3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puts</a:t>
            </a:r>
            <a:r>
              <a:rPr sz="2400" spc="3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30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message</a:t>
            </a:r>
            <a:r>
              <a:rPr sz="2400" spc="3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2400" spc="3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3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box</a:t>
            </a:r>
            <a:r>
              <a:rPr sz="2400" spc="3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400" spc="3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locks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box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shared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3F3F3F"/>
                </a:solidFill>
                <a:latin typeface="Calibri"/>
                <a:cs typeface="Calibri"/>
              </a:rPr>
              <a:t>key.</a:t>
            </a:r>
            <a:endParaRPr sz="2400" dirty="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1070"/>
              </a:spcBef>
              <a:tabLst>
                <a:tab pos="1390650" algn="l"/>
                <a:tab pos="2472690" algn="l"/>
                <a:tab pos="3035300" algn="l"/>
                <a:tab pos="3630929" algn="l"/>
                <a:tab pos="4328795" algn="l"/>
                <a:tab pos="4893310" algn="l"/>
                <a:tab pos="5701030" algn="l"/>
                <a:tab pos="6266180" algn="l"/>
                <a:tab pos="6882130" algn="l"/>
                <a:tab pos="7675245" algn="l"/>
                <a:tab pos="8244840" algn="l"/>
                <a:tab pos="8806815" algn="l"/>
              </a:tabLst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Bob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oc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</a:t>
            </a:r>
            <a:r>
              <a:rPr sz="2400" spc="-5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x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with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me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70" dirty="0">
                <a:solidFill>
                  <a:srgbClr val="3F3F3F"/>
                </a:solidFill>
                <a:latin typeface="Calibri"/>
                <a:cs typeface="Calibri"/>
              </a:rPr>
              <a:t>k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-70" dirty="0">
                <a:solidFill>
                  <a:srgbClr val="3F3F3F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es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m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9015" y="4889562"/>
            <a:ext cx="5186293" cy="13572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164" y="1623300"/>
            <a:ext cx="7343775" cy="46869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60"/>
              </a:spcBef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Asymmetric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 key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Encipherment</a:t>
            </a:r>
            <a:endParaRPr sz="3600">
              <a:latin typeface="Calibri"/>
              <a:cs typeface="Calibri"/>
            </a:endParaRPr>
          </a:p>
          <a:p>
            <a:pPr marL="104139" marR="1101725" indent="12065" algn="just">
              <a:lnSpc>
                <a:spcPts val="3890"/>
              </a:lnSpc>
              <a:spcBef>
                <a:spcPts val="1450"/>
              </a:spcBef>
            </a:pPr>
            <a:r>
              <a:rPr sz="3600" spc="-70" dirty="0">
                <a:solidFill>
                  <a:srgbClr val="3F3F3F"/>
                </a:solidFill>
                <a:latin typeface="Calibri"/>
                <a:cs typeface="Calibri"/>
              </a:rPr>
              <a:t>Two 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keys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are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used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public </a:t>
            </a:r>
            <a:r>
              <a:rPr sz="3600" spc="-55" dirty="0">
                <a:solidFill>
                  <a:srgbClr val="3F3F3F"/>
                </a:solidFill>
                <a:latin typeface="Calibri"/>
                <a:cs typeface="Calibri"/>
              </a:rPr>
              <a:t>key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private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0" dirty="0">
                <a:solidFill>
                  <a:srgbClr val="3F3F3F"/>
                </a:solidFill>
                <a:latin typeface="Calibri"/>
                <a:cs typeface="Calibri"/>
              </a:rPr>
              <a:t>key.</a:t>
            </a:r>
            <a:endParaRPr sz="3600">
              <a:latin typeface="Calibri"/>
              <a:cs typeface="Calibri"/>
            </a:endParaRPr>
          </a:p>
          <a:p>
            <a:pPr marL="104139" marR="5080" indent="12065" algn="just">
              <a:lnSpc>
                <a:spcPts val="3890"/>
              </a:lnSpc>
              <a:spcBef>
                <a:spcPts val="1400"/>
              </a:spcBef>
            </a:pPr>
            <a:r>
              <a:rPr sz="3600" spc="-16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send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secure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Bob, Alice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firsts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encrypts the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 using </a:t>
            </a:r>
            <a:r>
              <a:rPr sz="3600" spc="-45" dirty="0">
                <a:solidFill>
                  <a:srgbClr val="3F3F3F"/>
                </a:solidFill>
                <a:latin typeface="Calibri"/>
                <a:cs typeface="Calibri"/>
              </a:rPr>
              <a:t>Bob’s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public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0" dirty="0">
                <a:solidFill>
                  <a:srgbClr val="3F3F3F"/>
                </a:solidFill>
                <a:latin typeface="Calibri"/>
                <a:cs typeface="Calibri"/>
              </a:rPr>
              <a:t>key.</a:t>
            </a:r>
            <a:endParaRPr sz="3600">
              <a:latin typeface="Calibri"/>
              <a:cs typeface="Calibri"/>
            </a:endParaRPr>
          </a:p>
          <a:p>
            <a:pPr marL="104139" marR="154940" indent="12065" algn="just">
              <a:lnSpc>
                <a:spcPts val="3890"/>
              </a:lnSpc>
              <a:spcBef>
                <a:spcPts val="1400"/>
              </a:spcBef>
            </a:pPr>
            <a:r>
              <a:rPr sz="3600" spc="-16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decrypts the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message,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Bob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uses his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own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private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 key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46997" y="2089076"/>
            <a:ext cx="4275455" cy="3907154"/>
            <a:chOff x="7646997" y="2089076"/>
            <a:chExt cx="4275455" cy="39071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576" y="2098740"/>
              <a:ext cx="4237747" cy="38877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51760" y="2093838"/>
              <a:ext cx="4265930" cy="3897629"/>
            </a:xfrm>
            <a:custGeom>
              <a:avLst/>
              <a:gdLst/>
              <a:ahLst/>
              <a:cxnLst/>
              <a:rect l="l" t="t" r="r" b="b"/>
              <a:pathLst>
                <a:path w="4265930" h="3897629">
                  <a:moveTo>
                    <a:pt x="0" y="3897386"/>
                  </a:moveTo>
                  <a:lnTo>
                    <a:pt x="4265553" y="3897386"/>
                  </a:lnTo>
                  <a:lnTo>
                    <a:pt x="4265553" y="0"/>
                  </a:lnTo>
                  <a:lnTo>
                    <a:pt x="0" y="0"/>
                  </a:lnTo>
                  <a:lnTo>
                    <a:pt x="0" y="3897386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10337165" cy="36988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Hashing</a:t>
            </a:r>
            <a:endParaRPr sz="3600" dirty="0">
              <a:latin typeface="Calibri"/>
              <a:cs typeface="Calibri"/>
            </a:endParaRPr>
          </a:p>
          <a:p>
            <a:pPr marL="104139" marR="1204595" indent="-92075">
              <a:lnSpc>
                <a:spcPts val="3890"/>
              </a:lnSpc>
              <a:spcBef>
                <a:spcPts val="144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fixed-length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</a:t>
            </a:r>
            <a:r>
              <a:rPr sz="36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digest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created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out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of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-7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variable-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length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message.</a:t>
            </a:r>
            <a:endParaRPr sz="3600" dirty="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1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digest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normally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much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smaller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than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message.</a:t>
            </a:r>
            <a:endParaRPr sz="3600" dirty="0">
              <a:latin typeface="Calibri"/>
              <a:cs typeface="Calibri"/>
            </a:endParaRPr>
          </a:p>
          <a:p>
            <a:pPr marL="104139" marR="120014" indent="-92075">
              <a:lnSpc>
                <a:spcPts val="3890"/>
              </a:lnSpc>
              <a:spcBef>
                <a:spcPts val="146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Hashing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used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provide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check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values, provides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data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integrity.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0713" y="4914900"/>
            <a:ext cx="6877050" cy="1943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0" dirty="0">
                <a:solidFill>
                  <a:srgbClr val="3F3F3F"/>
                </a:solidFill>
                <a:latin typeface="Calibri Light"/>
                <a:cs typeface="Calibri Light"/>
              </a:rPr>
              <a:t>Techniques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4271" y="1796029"/>
            <a:ext cx="1511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Has</a:t>
            </a:r>
            <a:r>
              <a:rPr sz="3600" spc="10" dirty="0">
                <a:solidFill>
                  <a:srgbClr val="3F3F3F"/>
                </a:solidFill>
                <a:latin typeface="Calibri"/>
                <a:cs typeface="Calibri"/>
              </a:rPr>
              <a:t>h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9349" y="2678113"/>
            <a:ext cx="7981950" cy="3486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796029"/>
            <a:ext cx="10784205" cy="393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75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  <a:spcBef>
                <a:spcPts val="229"/>
              </a:spcBef>
            </a:pP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main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idea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behind</a:t>
            </a:r>
            <a:r>
              <a:rPr sz="2800" spc="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hide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existence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any </a:t>
            </a:r>
            <a:r>
              <a:rPr sz="2800" spc="-6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medium</a:t>
            </a:r>
            <a:r>
              <a:rPr sz="28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F3F3F"/>
                </a:solidFill>
                <a:latin typeface="Calibri"/>
                <a:cs typeface="Calibri"/>
              </a:rPr>
              <a:t>like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audio,</a:t>
            </a:r>
            <a:r>
              <a:rPr sz="2800" spc="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video,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image,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Steganography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Greek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means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3F3F3F"/>
                </a:solidFill>
                <a:latin typeface="Calibri"/>
                <a:cs typeface="Calibri"/>
              </a:rPr>
              <a:t>“covered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writing”</a:t>
            </a:r>
            <a:endParaRPr sz="2800">
              <a:latin typeface="Calibri"/>
              <a:cs typeface="Calibri"/>
            </a:endParaRPr>
          </a:p>
          <a:p>
            <a:pPr marL="137160" indent="-125095">
              <a:lnSpc>
                <a:spcPct val="100000"/>
              </a:lnSpc>
              <a:spcBef>
                <a:spcPts val="1070"/>
              </a:spcBef>
              <a:buClr>
                <a:srgbClr val="93B6D2"/>
              </a:buClr>
              <a:buSzPct val="96428"/>
              <a:buFont typeface="Microsoft Sans Serif"/>
              <a:buChar char="•"/>
              <a:tabLst>
                <a:tab pos="137795" algn="l"/>
              </a:tabLst>
            </a:pP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Historical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endParaRPr sz="2800">
              <a:latin typeface="Calibri"/>
              <a:cs typeface="Calibri"/>
            </a:endParaRPr>
          </a:p>
          <a:p>
            <a:pPr marL="137160" indent="-125095">
              <a:lnSpc>
                <a:spcPct val="100000"/>
              </a:lnSpc>
              <a:spcBef>
                <a:spcPts val="1060"/>
              </a:spcBef>
              <a:buClr>
                <a:srgbClr val="93B6D2"/>
              </a:buClr>
              <a:buSzPct val="96428"/>
              <a:buFont typeface="Microsoft Sans Serif"/>
              <a:buChar char="•"/>
              <a:tabLst>
                <a:tab pos="137795" algn="l"/>
              </a:tabLst>
            </a:pP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endParaRPr sz="2800">
              <a:latin typeface="Calibri"/>
              <a:cs typeface="Calibri"/>
            </a:endParaRPr>
          </a:p>
          <a:p>
            <a:pPr marL="430530" lvl="1" indent="-125730">
              <a:lnSpc>
                <a:spcPct val="100000"/>
              </a:lnSpc>
              <a:spcBef>
                <a:spcPts val="70"/>
              </a:spcBef>
              <a:buClr>
                <a:srgbClr val="93B6D2"/>
              </a:buClr>
              <a:buSzPct val="96428"/>
              <a:buFont typeface="Microsoft Sans Serif"/>
              <a:buChar char="•"/>
              <a:tabLst>
                <a:tab pos="431165" algn="l"/>
              </a:tabLst>
            </a:pPr>
            <a:r>
              <a:rPr sz="2800" spc="-7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r>
              <a:rPr sz="28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2800">
              <a:latin typeface="Calibri"/>
              <a:cs typeface="Calibri"/>
            </a:endParaRPr>
          </a:p>
          <a:p>
            <a:pPr marL="430530" lvl="1" indent="-125730">
              <a:lnSpc>
                <a:spcPct val="100000"/>
              </a:lnSpc>
              <a:spcBef>
                <a:spcPts val="265"/>
              </a:spcBef>
              <a:buClr>
                <a:srgbClr val="93B6D2"/>
              </a:buClr>
              <a:buSzPct val="96428"/>
              <a:buFont typeface="Microsoft Sans Serif"/>
              <a:buChar char="•"/>
              <a:tabLst>
                <a:tab pos="431165" algn="l"/>
              </a:tabLst>
            </a:pP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Image</a:t>
            </a:r>
            <a:r>
              <a:rPr sz="2800" spc="-5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10667365" cy="35204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Historical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use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3890"/>
              </a:lnSpc>
              <a:spcBef>
                <a:spcPts val="144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China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war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Messages</a:t>
            </a:r>
            <a:r>
              <a:rPr sz="36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were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written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thin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pieces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 silk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rolled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into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small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ball and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swallowed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by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3F3F3F"/>
                </a:solidFill>
                <a:latin typeface="Calibri"/>
                <a:cs typeface="Calibri"/>
              </a:rPr>
              <a:t>messenger.</a:t>
            </a:r>
            <a:endParaRPr sz="3600">
              <a:latin typeface="Calibri"/>
              <a:cs typeface="Calibri"/>
            </a:endParaRPr>
          </a:p>
          <a:p>
            <a:pPr marL="12700" marR="214629">
              <a:lnSpc>
                <a:spcPts val="3890"/>
              </a:lnSpc>
              <a:spcBef>
                <a:spcPts val="140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Rome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Greece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Messages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were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carved on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pieces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wood,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were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dipped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into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wax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writing.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10894695" cy="40144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6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Historical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use</a:t>
            </a:r>
            <a:endParaRPr sz="3600">
              <a:latin typeface="Calibri"/>
              <a:cs typeface="Calibri"/>
            </a:endParaRPr>
          </a:p>
          <a:p>
            <a:pPr marL="12700" marR="520700" algn="just">
              <a:lnSpc>
                <a:spcPts val="3890"/>
              </a:lnSpc>
              <a:spcBef>
                <a:spcPts val="144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Invisible inks(Onion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juice/Ammonia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salts)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used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write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secret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messages,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when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heated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with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another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substance,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message</a:t>
            </a:r>
            <a:r>
              <a:rPr sz="36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are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exposed.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3890"/>
              </a:lnSpc>
              <a:spcBef>
                <a:spcPts val="140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Some 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letters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in an innocuous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message might be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overwritten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in a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pencil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lead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that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is visible when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exposed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3600" spc="-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light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at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</a:t>
            </a:r>
            <a:r>
              <a:rPr sz="36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angle.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0" dirty="0">
                <a:solidFill>
                  <a:srgbClr val="3F3F3F"/>
                </a:solidFill>
                <a:latin typeface="Calibri Light"/>
                <a:cs typeface="Calibri Light"/>
              </a:rPr>
              <a:t>Techniques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725170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2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2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Different</a:t>
            </a:r>
            <a:r>
              <a:rPr sz="3600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forms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digitized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1750" y="3454398"/>
            <a:ext cx="6429390" cy="17335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8624570" cy="33820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9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60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can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text.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7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Several 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ways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insert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binary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into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69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Example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single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space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endParaRPr sz="3600">
              <a:latin typeface="Calibri"/>
              <a:cs typeface="Calibri"/>
            </a:endParaRPr>
          </a:p>
          <a:p>
            <a:pPr marL="2062480">
              <a:lnSpc>
                <a:spcPct val="100000"/>
              </a:lnSpc>
              <a:spcBef>
                <a:spcPts val="960"/>
              </a:spcBef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double</a:t>
            </a:r>
            <a:r>
              <a:rPr sz="3600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space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8624570" cy="33820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9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60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can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text.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7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Several 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ways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insert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binary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into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69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Example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single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space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endParaRPr sz="3600">
              <a:latin typeface="Calibri"/>
              <a:cs typeface="Calibri"/>
            </a:endParaRPr>
          </a:p>
          <a:p>
            <a:pPr marL="2062480">
              <a:lnSpc>
                <a:spcPct val="100000"/>
              </a:lnSpc>
              <a:spcBef>
                <a:spcPts val="960"/>
              </a:spcBef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double</a:t>
            </a:r>
            <a:r>
              <a:rPr sz="3600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space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774314"/>
            <a:ext cx="34067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Security</a:t>
            </a:r>
            <a:r>
              <a:rPr spc="-185" dirty="0"/>
              <a:t> </a:t>
            </a:r>
            <a:r>
              <a:rPr spc="-45" dirty="0"/>
              <a:t>Goals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575" y="1861562"/>
            <a:ext cx="445262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04139" marR="5080" indent="-92075">
              <a:lnSpc>
                <a:spcPts val="2590"/>
              </a:lnSpc>
              <a:spcBef>
                <a:spcPts val="425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  <a:tab pos="1831975" algn="l"/>
                <a:tab pos="2188845" algn="l"/>
                <a:tab pos="2578735" algn="l"/>
                <a:tab pos="3133725" algn="l"/>
                <a:tab pos="3815079" algn="l"/>
                <a:tab pos="3878579" algn="l"/>
              </a:tabLst>
            </a:pP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Confidentiality</a:t>
            </a:r>
            <a:r>
              <a:rPr sz="2400" spc="-1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probably</a:t>
            </a:r>
            <a:r>
              <a:rPr sz="2400" spc="-10" dirty="0">
                <a:solidFill>
                  <a:srgbClr val="3F3F3F"/>
                </a:solidFill>
                <a:latin typeface="Times New Roman"/>
                <a:cs typeface="Times New Roman"/>
              </a:rPr>
              <a:t>	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2400" spc="-50" dirty="0">
                <a:solidFill>
                  <a:srgbClr val="3F3F3F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orm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ti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secu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it</a:t>
            </a:r>
            <a:r>
              <a:rPr sz="2400" spc="-150" dirty="0">
                <a:solidFill>
                  <a:srgbClr val="3F3F3F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85" dirty="0">
                <a:solidFill>
                  <a:srgbClr val="3F3F3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ne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d 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information.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2054" y="1861562"/>
            <a:ext cx="3405504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26060" marR="5080" indent="-213995">
              <a:lnSpc>
                <a:spcPts val="2590"/>
              </a:lnSpc>
              <a:spcBef>
                <a:spcPts val="425"/>
              </a:spcBef>
              <a:tabLst>
                <a:tab pos="753110" algn="l"/>
                <a:tab pos="835660" algn="l"/>
                <a:tab pos="1926589" algn="l"/>
                <a:tab pos="2129790" algn="l"/>
                <a:tab pos="3140075" algn="l"/>
              </a:tabLst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mo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	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mon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aspe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575" y="3027677"/>
            <a:ext cx="7890509" cy="23926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04139" marR="5080" indent="-91440" algn="just">
              <a:lnSpc>
                <a:spcPts val="2590"/>
              </a:lnSpc>
              <a:spcBef>
                <a:spcPts val="425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organization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needs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guard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against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those malicious actions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that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endanger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confidentiality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its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information.</a:t>
            </a:r>
            <a:endParaRPr sz="2400">
              <a:latin typeface="Calibri"/>
              <a:cs typeface="Calibri"/>
            </a:endParaRPr>
          </a:p>
          <a:p>
            <a:pPr marL="103505" marR="6985" indent="-91440" algn="just">
              <a:lnSpc>
                <a:spcPts val="2590"/>
              </a:lnSpc>
              <a:spcBef>
                <a:spcPts val="1410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</a:tabLst>
            </a:pP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Confidentiality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is the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protection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providing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access 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those who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allowed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see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it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while disallowing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others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from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learning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anything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about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its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content.</a:t>
            </a:r>
            <a:endParaRPr sz="2400">
              <a:latin typeface="Calibri"/>
              <a:cs typeface="Calibri"/>
            </a:endParaRPr>
          </a:p>
          <a:p>
            <a:pPr marL="120014" indent="-107950" algn="just">
              <a:lnSpc>
                <a:spcPct val="100000"/>
              </a:lnSpc>
              <a:spcBef>
                <a:spcPts val="1070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</a:tabLst>
            </a:pP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Example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Banking,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Military,</a:t>
            </a:r>
            <a:r>
              <a:rPr sz="240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Industry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72431" y="2641602"/>
            <a:ext cx="3316604" cy="3009900"/>
            <a:chOff x="8572431" y="2641602"/>
            <a:chExt cx="3316604" cy="30099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9160" y="2651126"/>
              <a:ext cx="3154664" cy="28764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77193" y="2646365"/>
              <a:ext cx="3307079" cy="3000375"/>
            </a:xfrm>
            <a:custGeom>
              <a:avLst/>
              <a:gdLst/>
              <a:ahLst/>
              <a:cxnLst/>
              <a:rect l="l" t="t" r="r" b="b"/>
              <a:pathLst>
                <a:path w="3307079" h="3000375">
                  <a:moveTo>
                    <a:pt x="0" y="3000374"/>
                  </a:moveTo>
                  <a:lnTo>
                    <a:pt x="3306805" y="3000374"/>
                  </a:lnTo>
                  <a:lnTo>
                    <a:pt x="3306805" y="0"/>
                  </a:lnTo>
                  <a:lnTo>
                    <a:pt x="0" y="0"/>
                  </a:lnTo>
                  <a:lnTo>
                    <a:pt x="0" y="3000374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674109"/>
            <a:ext cx="8624570" cy="33820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9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60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can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text.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75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Several 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ways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insert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binary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into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an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endParaRPr sz="3600">
              <a:latin typeface="Calibri"/>
              <a:cs typeface="Calibri"/>
            </a:endParaRPr>
          </a:p>
          <a:p>
            <a:pPr marL="173355" indent="-161290">
              <a:lnSpc>
                <a:spcPct val="100000"/>
              </a:lnSpc>
              <a:spcBef>
                <a:spcPts val="969"/>
              </a:spcBef>
              <a:buClr>
                <a:srgbClr val="93B6D2"/>
              </a:buClr>
              <a:buSzPct val="97222"/>
              <a:buFont typeface="Microsoft Sans Serif"/>
              <a:buChar char="•"/>
              <a:tabLst>
                <a:tab pos="173990" algn="l"/>
              </a:tabLst>
            </a:pPr>
            <a:r>
              <a:rPr sz="36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Example</a:t>
            </a:r>
            <a:r>
              <a:rPr sz="3600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1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single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space</a:t>
            </a:r>
            <a:r>
              <a:rPr sz="3600" spc="-5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endParaRPr sz="3600">
              <a:latin typeface="Calibri"/>
              <a:cs typeface="Calibri"/>
            </a:endParaRPr>
          </a:p>
          <a:p>
            <a:pPr marL="2164715">
              <a:lnSpc>
                <a:spcPct val="100000"/>
              </a:lnSpc>
              <a:spcBef>
                <a:spcPts val="960"/>
              </a:spcBef>
            </a:pP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double</a:t>
            </a:r>
            <a:r>
              <a:rPr sz="3600" spc="-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space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48150" y="3841752"/>
            <a:ext cx="7943850" cy="2484755"/>
            <a:chOff x="4248150" y="3841752"/>
            <a:chExt cx="7943850" cy="2484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8150" y="5078413"/>
              <a:ext cx="7943850" cy="1247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3660" y="3948775"/>
              <a:ext cx="3963711" cy="8779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08813" y="3846515"/>
              <a:ext cx="4102735" cy="1236980"/>
            </a:xfrm>
            <a:custGeom>
              <a:avLst/>
              <a:gdLst/>
              <a:ahLst/>
              <a:cxnLst/>
              <a:rect l="l" t="t" r="r" b="b"/>
              <a:pathLst>
                <a:path w="4102734" h="1236979">
                  <a:moveTo>
                    <a:pt x="0" y="1236655"/>
                  </a:moveTo>
                  <a:lnTo>
                    <a:pt x="4102120" y="1236655"/>
                  </a:lnTo>
                  <a:lnTo>
                    <a:pt x="4102120" y="0"/>
                  </a:lnTo>
                  <a:lnTo>
                    <a:pt x="0" y="0"/>
                  </a:lnTo>
                  <a:lnTo>
                    <a:pt x="0" y="123665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569715"/>
            <a:ext cx="9711055" cy="2839085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9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4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Example</a:t>
            </a:r>
            <a:r>
              <a:rPr sz="2400" u="heavy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2: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dictionary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words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organized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according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to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their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grammatical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usages.</a:t>
            </a:r>
            <a:endParaRPr sz="2400">
              <a:latin typeface="Calibri"/>
              <a:cs typeface="Calibri"/>
            </a:endParaRPr>
          </a:p>
          <a:p>
            <a:pPr marL="120014" indent="-107950">
              <a:lnSpc>
                <a:spcPct val="100000"/>
              </a:lnSpc>
              <a:spcBef>
                <a:spcPts val="1105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  <a:tab pos="4079240" algn="l"/>
                <a:tab pos="6518909" algn="l"/>
                <a:tab pos="7937500" algn="l"/>
              </a:tabLst>
            </a:pP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Consider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Dictionary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contains</a:t>
            </a:r>
            <a:r>
              <a:rPr sz="2400" spc="-1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articles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,8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verbs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,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32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nouns,</a:t>
            </a:r>
            <a:r>
              <a:rPr sz="2400" spc="-5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r>
              <a:rPr sz="2400" spc="-8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prepositions</a:t>
            </a:r>
            <a:endParaRPr sz="2400">
              <a:latin typeface="Calibri"/>
              <a:cs typeface="Calibri"/>
            </a:endParaRPr>
          </a:p>
          <a:p>
            <a:pPr marL="120014" indent="-107950">
              <a:lnSpc>
                <a:spcPct val="100000"/>
              </a:lnSpc>
              <a:spcBef>
                <a:spcPts val="1120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sentences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with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pattern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article-noun-verb-article-noun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796029"/>
            <a:ext cx="7839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95" dirty="0">
                <a:solidFill>
                  <a:srgbClr val="3F3F3F"/>
                </a:solidFill>
                <a:latin typeface="Calibri"/>
                <a:cs typeface="Calibri"/>
              </a:rPr>
              <a:t>Text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cover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4271" y="2316956"/>
            <a:ext cx="5938520" cy="18021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4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Example</a:t>
            </a:r>
            <a:r>
              <a:rPr sz="2400" u="heavy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2:</a:t>
            </a:r>
            <a:endParaRPr sz="2400">
              <a:latin typeface="Calibri"/>
              <a:cs typeface="Calibri"/>
            </a:endParaRPr>
          </a:p>
          <a:p>
            <a:pPr marL="102235" indent="-90170">
              <a:lnSpc>
                <a:spcPct val="100000"/>
              </a:lnSpc>
              <a:spcBef>
                <a:spcPts val="1180"/>
              </a:spcBef>
              <a:buClr>
                <a:srgbClr val="93B6D2"/>
              </a:buClr>
              <a:buSzPct val="95000"/>
              <a:buFont typeface="Microsoft Sans Serif"/>
              <a:buChar char="•"/>
              <a:tabLst>
                <a:tab pos="102870" algn="l"/>
              </a:tabLst>
            </a:pP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binary</a:t>
            </a:r>
            <a:r>
              <a:rPr sz="20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0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divided</a:t>
            </a:r>
            <a:r>
              <a:rPr sz="20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into 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16-bit</a:t>
            </a:r>
            <a:r>
              <a:rPr sz="2000" b="1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chunks.</a:t>
            </a:r>
            <a:endParaRPr sz="2000">
              <a:latin typeface="Calibri"/>
              <a:cs typeface="Calibri"/>
            </a:endParaRPr>
          </a:p>
          <a:p>
            <a:pPr marL="102870" marR="5080" indent="-102870">
              <a:lnSpc>
                <a:spcPct val="106500"/>
              </a:lnSpc>
              <a:spcBef>
                <a:spcPts val="1010"/>
              </a:spcBef>
              <a:buClr>
                <a:srgbClr val="93B6D2"/>
              </a:buClr>
              <a:buSzPct val="95000"/>
              <a:buFont typeface="Microsoft Sans Serif"/>
              <a:buChar char="•"/>
              <a:tabLst>
                <a:tab pos="102870" algn="l"/>
              </a:tabLst>
            </a:pP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First</a:t>
            </a:r>
            <a:r>
              <a:rPr sz="20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bit</a:t>
            </a:r>
            <a:r>
              <a:rPr sz="20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of binary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represented</a:t>
            </a:r>
            <a:r>
              <a:rPr sz="20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for</a:t>
            </a:r>
            <a:r>
              <a:rPr sz="2000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an article </a:t>
            </a:r>
            <a:r>
              <a:rPr sz="2000" b="1" spc="-4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– 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4271" y="3965350"/>
            <a:ext cx="4491355" cy="233997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854075">
              <a:lnSpc>
                <a:spcPct val="100000"/>
              </a:lnSpc>
              <a:spcBef>
                <a:spcPts val="1470"/>
              </a:spcBef>
            </a:pP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r>
              <a:rPr sz="2000" b="1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20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157480" indent="-145415">
              <a:lnSpc>
                <a:spcPct val="100000"/>
              </a:lnSpc>
              <a:spcBef>
                <a:spcPts val="1365"/>
              </a:spcBef>
              <a:buClr>
                <a:srgbClr val="93B6D2"/>
              </a:buClr>
              <a:buFont typeface="Microsoft Sans Serif"/>
              <a:buChar char="•"/>
              <a:tabLst>
                <a:tab pos="158115" algn="l"/>
              </a:tabLst>
            </a:pP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Next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5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bits</a:t>
            </a:r>
            <a:r>
              <a:rPr sz="20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be 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represented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 by</a:t>
            </a:r>
            <a:r>
              <a:rPr sz="20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noun</a:t>
            </a:r>
            <a:endParaRPr sz="2000">
              <a:latin typeface="Calibri"/>
              <a:cs typeface="Calibri"/>
            </a:endParaRPr>
          </a:p>
          <a:p>
            <a:pPr marL="157480" indent="-145415">
              <a:lnSpc>
                <a:spcPct val="100000"/>
              </a:lnSpc>
              <a:spcBef>
                <a:spcPts val="1155"/>
              </a:spcBef>
              <a:buClr>
                <a:srgbClr val="93B6D2"/>
              </a:buClr>
              <a:buFont typeface="Microsoft Sans Serif"/>
              <a:buChar char="•"/>
              <a:tabLst>
                <a:tab pos="158115" algn="l"/>
              </a:tabLst>
            </a:pP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Next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bits</a:t>
            </a:r>
            <a:r>
              <a:rPr sz="20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represented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 by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verb</a:t>
            </a:r>
            <a:endParaRPr sz="2000">
              <a:latin typeface="Calibri"/>
              <a:cs typeface="Calibri"/>
            </a:endParaRPr>
          </a:p>
          <a:p>
            <a:pPr marL="157480" indent="-145415">
              <a:lnSpc>
                <a:spcPct val="100000"/>
              </a:lnSpc>
              <a:spcBef>
                <a:spcPts val="1165"/>
              </a:spcBef>
              <a:buClr>
                <a:srgbClr val="93B6D2"/>
              </a:buClr>
              <a:buFont typeface="Microsoft Sans Serif"/>
              <a:buChar char="•"/>
              <a:tabLst>
                <a:tab pos="158115" algn="l"/>
              </a:tabLst>
            </a:pPr>
            <a:r>
              <a:rPr sz="2000" b="1" spc="-10" dirty="0">
                <a:solidFill>
                  <a:srgbClr val="3F3F3F"/>
                </a:solidFill>
                <a:latin typeface="Calibri"/>
                <a:cs typeface="Calibri"/>
              </a:rPr>
              <a:t>next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bit</a:t>
            </a:r>
            <a:r>
              <a:rPr sz="20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20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0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second</a:t>
            </a:r>
            <a:r>
              <a:rPr sz="20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article</a:t>
            </a:r>
            <a:endParaRPr sz="2000">
              <a:latin typeface="Calibri"/>
              <a:cs typeface="Calibri"/>
            </a:endParaRPr>
          </a:p>
          <a:p>
            <a:pPr marL="157480" indent="-145415">
              <a:lnSpc>
                <a:spcPct val="100000"/>
              </a:lnSpc>
              <a:spcBef>
                <a:spcPts val="1165"/>
              </a:spcBef>
              <a:buClr>
                <a:srgbClr val="93B6D2"/>
              </a:buClr>
              <a:buFont typeface="Microsoft Sans Serif"/>
              <a:buChar char="•"/>
              <a:tabLst>
                <a:tab pos="158115" algn="l"/>
              </a:tabLst>
            </a:pPr>
            <a:r>
              <a:rPr sz="2000" b="1" spc="-5" dirty="0">
                <a:solidFill>
                  <a:srgbClr val="3F3F3F"/>
                </a:solidFill>
                <a:latin typeface="Calibri"/>
                <a:cs typeface="Calibri"/>
              </a:rPr>
              <a:t>last</a:t>
            </a:r>
            <a:r>
              <a:rPr sz="20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5</a:t>
            </a:r>
            <a:r>
              <a:rPr sz="20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bits</a:t>
            </a:r>
            <a:r>
              <a:rPr sz="20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20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another</a:t>
            </a:r>
            <a:r>
              <a:rPr sz="20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F3F3F"/>
                </a:solidFill>
                <a:latin typeface="Calibri"/>
                <a:cs typeface="Calibri"/>
              </a:rPr>
              <a:t>noun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7646" y="4518026"/>
            <a:ext cx="5591159" cy="9429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77157" y="4015559"/>
            <a:ext cx="6343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1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rtic</a:t>
            </a:r>
            <a:r>
              <a:rPr sz="18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l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7166991" y="4015559"/>
            <a:ext cx="532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ou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6290" y="4015559"/>
            <a:ext cx="469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v</a:t>
            </a:r>
            <a:r>
              <a:rPr sz="1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rb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5664" y="4015559"/>
            <a:ext cx="6343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1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rtic</a:t>
            </a:r>
            <a:r>
              <a:rPr sz="18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l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22085" y="4015559"/>
            <a:ext cx="532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ou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24807" y="2678680"/>
            <a:ext cx="3056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Secret </a:t>
            </a:r>
            <a:r>
              <a:rPr sz="1800" spc="-5" dirty="0">
                <a:latin typeface="Microsoft Sans Serif"/>
                <a:cs typeface="Microsoft Sans Serif"/>
              </a:rPr>
              <a:t>data</a:t>
            </a:r>
            <a:r>
              <a:rPr sz="1800" dirty="0">
                <a:latin typeface="Microsoft Sans Serif"/>
                <a:cs typeface="Microsoft Sans Serif"/>
              </a:rPr>
              <a:t> =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H</a:t>
            </a:r>
            <a:r>
              <a:rPr lang="en-IN" sz="1800" spc="-10" dirty="0">
                <a:latin typeface="Microsoft Sans Serif"/>
                <a:cs typeface="Microsoft Sans Serif"/>
              </a:rPr>
              <a:t>I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01001000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49837" y="2678680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01001001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13542"/>
            <a:ext cx="8263255" cy="188722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Image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3600">
              <a:latin typeface="Calibri"/>
              <a:cs typeface="Calibri"/>
            </a:endParaRPr>
          </a:p>
          <a:p>
            <a:pPr marL="217170" indent="-205104">
              <a:lnSpc>
                <a:spcPct val="100000"/>
              </a:lnSpc>
              <a:spcBef>
                <a:spcPts val="1110"/>
              </a:spcBef>
              <a:buClr>
                <a:srgbClr val="93B6D2"/>
              </a:buClr>
              <a:buFont typeface="Microsoft Sans Serif"/>
              <a:buChar char="•"/>
              <a:tabLst>
                <a:tab pos="217804" algn="l"/>
              </a:tabLst>
            </a:pP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also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be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covered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under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color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image.</a:t>
            </a:r>
            <a:endParaRPr sz="2800">
              <a:latin typeface="Calibri"/>
              <a:cs typeface="Calibri"/>
            </a:endParaRPr>
          </a:p>
          <a:p>
            <a:pPr marL="217170" indent="-205104">
              <a:lnSpc>
                <a:spcPct val="100000"/>
              </a:lnSpc>
              <a:spcBef>
                <a:spcPts val="1070"/>
              </a:spcBef>
              <a:buClr>
                <a:srgbClr val="93B6D2"/>
              </a:buClr>
              <a:buFont typeface="Microsoft Sans Serif"/>
              <a:buChar char="•"/>
              <a:tabLst>
                <a:tab pos="217804" algn="l"/>
              </a:tabLst>
            </a:pP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Image made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pixels(24</a:t>
            </a:r>
            <a:r>
              <a:rPr sz="2800" spc="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bits</a:t>
            </a:r>
            <a:r>
              <a:rPr sz="28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bytes)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(red,green,blue)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569715"/>
            <a:ext cx="8225790" cy="2331085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Image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3600" dirty="0">
              <a:latin typeface="Calibri"/>
              <a:cs typeface="Calibri"/>
            </a:endParaRPr>
          </a:p>
          <a:p>
            <a:pPr marL="187960" indent="-175895">
              <a:lnSpc>
                <a:spcPct val="100000"/>
              </a:lnSpc>
              <a:spcBef>
                <a:spcPts val="1190"/>
              </a:spcBef>
              <a:buClr>
                <a:srgbClr val="93B6D2"/>
              </a:buClr>
              <a:buFont typeface="Microsoft Sans Serif"/>
              <a:buChar char="•"/>
              <a:tabLst>
                <a:tab pos="188595" algn="l"/>
              </a:tabLst>
            </a:pP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LSB(least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significant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bit)</a:t>
            </a:r>
            <a:endParaRPr sz="2400" dirty="0">
              <a:latin typeface="Calibri"/>
              <a:cs typeface="Calibri"/>
            </a:endParaRPr>
          </a:p>
          <a:p>
            <a:pPr marL="217170">
              <a:lnSpc>
                <a:spcPct val="100000"/>
              </a:lnSpc>
              <a:spcBef>
                <a:spcPts val="1115"/>
              </a:spcBef>
            </a:pPr>
            <a:r>
              <a:rPr sz="2400" spc="-11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hide</a:t>
            </a:r>
            <a:r>
              <a:rPr sz="24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binary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image,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keep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change least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significant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bit</a:t>
            </a:r>
            <a:endParaRPr sz="2400" dirty="0">
              <a:latin typeface="Calibri"/>
              <a:cs typeface="Calibri"/>
            </a:endParaRPr>
          </a:p>
          <a:p>
            <a:pPr marL="217170">
              <a:lnSpc>
                <a:spcPct val="100000"/>
              </a:lnSpc>
              <a:spcBef>
                <a:spcPts val="1105"/>
              </a:spcBef>
              <a:tabLst>
                <a:tab pos="2250440" algn="l"/>
              </a:tabLst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If</a:t>
            </a:r>
            <a:r>
              <a:rPr sz="24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binary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0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keep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bit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8797" y="4016695"/>
            <a:ext cx="46850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5970" algn="l"/>
              </a:tabLst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If</a:t>
            </a:r>
            <a:r>
              <a:rPr sz="24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binary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1,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change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bit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to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7099" y="4579937"/>
            <a:ext cx="7562850" cy="16954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50359" y="4201412"/>
            <a:ext cx="1644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Secret data</a:t>
            </a:r>
            <a:r>
              <a:rPr sz="1800" dirty="0">
                <a:latin typeface="Microsoft Sans Serif"/>
                <a:cs typeface="Microsoft Sans Serif"/>
              </a:rPr>
              <a:t> =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569715"/>
            <a:ext cx="8225790" cy="131699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Image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3600">
              <a:latin typeface="Calibri"/>
              <a:cs typeface="Calibri"/>
            </a:endParaRPr>
          </a:p>
          <a:p>
            <a:pPr marL="187960" indent="-175895">
              <a:lnSpc>
                <a:spcPct val="100000"/>
              </a:lnSpc>
              <a:spcBef>
                <a:spcPts val="1190"/>
              </a:spcBef>
              <a:buClr>
                <a:srgbClr val="93B6D2"/>
              </a:buClr>
              <a:buFont typeface="Microsoft Sans Serif"/>
              <a:buChar char="•"/>
              <a:tabLst>
                <a:tab pos="188595" algn="l"/>
              </a:tabLst>
            </a:pP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LSB(least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significant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bit)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976" y="3070225"/>
            <a:ext cx="2057400" cy="20002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495490" y="3060701"/>
            <a:ext cx="2381250" cy="3802379"/>
            <a:chOff x="2495490" y="3060701"/>
            <a:chExt cx="2381250" cy="38023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5074" y="3070213"/>
              <a:ext cx="2362200" cy="37877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00253" y="3065463"/>
              <a:ext cx="2371725" cy="3792854"/>
            </a:xfrm>
            <a:custGeom>
              <a:avLst/>
              <a:gdLst/>
              <a:ahLst/>
              <a:cxnLst/>
              <a:rect l="l" t="t" r="r" b="b"/>
              <a:pathLst>
                <a:path w="2371725" h="3792854">
                  <a:moveTo>
                    <a:pt x="2371724" y="3792536"/>
                  </a:moveTo>
                  <a:lnTo>
                    <a:pt x="2371724" y="0"/>
                  </a:lnTo>
                  <a:lnTo>
                    <a:pt x="0" y="0"/>
                  </a:lnTo>
                  <a:lnTo>
                    <a:pt x="0" y="3792536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715181" y="2927276"/>
            <a:ext cx="2228850" cy="3907154"/>
            <a:chOff x="7715181" y="2927276"/>
            <a:chExt cx="2228850" cy="390715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4789" y="2937029"/>
              <a:ext cx="2194618" cy="387086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19943" y="2932038"/>
              <a:ext cx="2219325" cy="3897629"/>
            </a:xfrm>
            <a:custGeom>
              <a:avLst/>
              <a:gdLst/>
              <a:ahLst/>
              <a:cxnLst/>
              <a:rect l="l" t="t" r="r" b="b"/>
              <a:pathLst>
                <a:path w="2219325" h="3897629">
                  <a:moveTo>
                    <a:pt x="0" y="3897386"/>
                  </a:moveTo>
                  <a:lnTo>
                    <a:pt x="2219324" y="3897386"/>
                  </a:lnTo>
                  <a:lnTo>
                    <a:pt x="2219324" y="0"/>
                  </a:lnTo>
                  <a:lnTo>
                    <a:pt x="0" y="0"/>
                  </a:lnTo>
                  <a:lnTo>
                    <a:pt x="0" y="389738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073601" y="3848040"/>
            <a:ext cx="2538730" cy="990600"/>
            <a:chOff x="5073601" y="3848040"/>
            <a:chExt cx="2538730" cy="9906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3179" y="3934854"/>
              <a:ext cx="2440021" cy="6950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78364" y="3852803"/>
              <a:ext cx="2529205" cy="981075"/>
            </a:xfrm>
            <a:custGeom>
              <a:avLst/>
              <a:gdLst/>
              <a:ahLst/>
              <a:cxnLst/>
              <a:rect l="l" t="t" r="r" b="b"/>
              <a:pathLst>
                <a:path w="2529204" h="981075">
                  <a:moveTo>
                    <a:pt x="0" y="981074"/>
                  </a:moveTo>
                  <a:lnTo>
                    <a:pt x="2528946" y="981074"/>
                  </a:lnTo>
                  <a:lnTo>
                    <a:pt x="2528946" y="0"/>
                  </a:lnTo>
                  <a:lnTo>
                    <a:pt x="0" y="0"/>
                  </a:lnTo>
                  <a:lnTo>
                    <a:pt x="0" y="9810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8400" y="4276725"/>
            <a:ext cx="2000250" cy="210502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2710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Techniques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13542"/>
            <a:ext cx="8167370" cy="132461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Steganography</a:t>
            </a:r>
            <a:r>
              <a:rPr sz="360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Modern</a:t>
            </a:r>
            <a:r>
              <a:rPr sz="3600" spc="-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F3F3F"/>
                </a:solidFill>
                <a:latin typeface="Calibri"/>
                <a:cs typeface="Calibri"/>
              </a:rPr>
              <a:t>–</a:t>
            </a:r>
            <a:r>
              <a:rPr sz="36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F3F3F"/>
                </a:solidFill>
                <a:latin typeface="Calibri"/>
                <a:cs typeface="Calibri"/>
              </a:rPr>
              <a:t>Other</a:t>
            </a:r>
            <a:r>
              <a:rPr sz="36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F3F3F"/>
                </a:solidFill>
                <a:latin typeface="Calibri"/>
                <a:cs typeface="Calibri"/>
              </a:rPr>
              <a:t>cover</a:t>
            </a:r>
            <a:endParaRPr sz="3600">
              <a:latin typeface="Calibri"/>
              <a:cs typeface="Calibri"/>
            </a:endParaRPr>
          </a:p>
          <a:p>
            <a:pPr marL="217170" indent="-205104">
              <a:lnSpc>
                <a:spcPct val="100000"/>
              </a:lnSpc>
              <a:spcBef>
                <a:spcPts val="1110"/>
              </a:spcBef>
              <a:buClr>
                <a:srgbClr val="93B6D2"/>
              </a:buClr>
              <a:buFont typeface="Microsoft Sans Serif"/>
              <a:buChar char="•"/>
              <a:tabLst>
                <a:tab pos="217804" algn="l"/>
              </a:tabLst>
            </a:pP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Secret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28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also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28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"/>
                <a:cs typeface="Calibri"/>
              </a:rPr>
              <a:t>covered</a:t>
            </a:r>
            <a:r>
              <a:rPr sz="28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using</a:t>
            </a:r>
            <a:r>
              <a:rPr sz="28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audio</a:t>
            </a:r>
            <a:r>
              <a:rPr sz="28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800" spc="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"/>
                <a:cs typeface="Calibri"/>
              </a:rPr>
              <a:t>video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4271" y="788665"/>
            <a:ext cx="4554783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Integer</a:t>
            </a:r>
            <a:r>
              <a:rPr spc="-155" dirty="0"/>
              <a:t> </a:t>
            </a:r>
            <a:r>
              <a:rPr spc="-55" dirty="0"/>
              <a:t>Arithmetic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84271" y="1677767"/>
            <a:ext cx="9438640" cy="310662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56210" indent="-144145">
              <a:lnSpc>
                <a:spcPct val="100000"/>
              </a:lnSpc>
              <a:spcBef>
                <a:spcPts val="1105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845" algn="l"/>
              </a:tabLst>
            </a:pP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3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integer</a:t>
            </a:r>
            <a:r>
              <a:rPr sz="3200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3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arithmetic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we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use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a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set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3F3F3F"/>
                </a:solidFill>
                <a:latin typeface="Calibri"/>
                <a:cs typeface="Calibri"/>
              </a:rPr>
              <a:t>few</a:t>
            </a:r>
            <a:r>
              <a:rPr sz="32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operations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  <a:p>
            <a:pPr marL="156210" indent="-144145">
              <a:lnSpc>
                <a:spcPct val="100000"/>
              </a:lnSpc>
              <a:spcBef>
                <a:spcPts val="1010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845" algn="l"/>
              </a:tabLst>
            </a:pP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Are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lang="en-IN" sz="3200" spc="-5" dirty="0">
                <a:solidFill>
                  <a:srgbClr val="3F3F3F"/>
                </a:solidFill>
                <a:latin typeface="Calibri"/>
                <a:cs typeface="Calibri"/>
              </a:rPr>
              <a:t>used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create</a:t>
            </a:r>
            <a:r>
              <a:rPr sz="3200" spc="-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background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3F3F3F"/>
                </a:solidFill>
                <a:latin typeface="Calibri"/>
                <a:cs typeface="Calibri"/>
              </a:rPr>
              <a:t>for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modular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arithmetic.</a:t>
            </a:r>
            <a:endParaRPr sz="3200" dirty="0">
              <a:latin typeface="Calibri"/>
              <a:cs typeface="Calibri"/>
            </a:endParaRPr>
          </a:p>
          <a:p>
            <a:pPr marL="1003300" lvl="1" indent="-514350">
              <a:lnSpc>
                <a:spcPct val="100000"/>
              </a:lnSpc>
              <a:spcBef>
                <a:spcPts val="90"/>
              </a:spcBef>
              <a:buClr>
                <a:srgbClr val="93B6D2"/>
              </a:buClr>
              <a:buAutoNum type="alphaLcPeriod"/>
              <a:tabLst>
                <a:tab pos="1003300" algn="l"/>
                <a:tab pos="1003935" algn="l"/>
              </a:tabLst>
            </a:pPr>
            <a:r>
              <a:rPr sz="2800" spc="-10" dirty="0">
                <a:solidFill>
                  <a:srgbClr val="3F3F3F"/>
                </a:solidFill>
                <a:latin typeface="Calibri Light"/>
                <a:cs typeface="Calibri Light"/>
              </a:rPr>
              <a:t>Set</a:t>
            </a:r>
            <a:r>
              <a:rPr sz="2800" spc="-1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800" dirty="0">
                <a:solidFill>
                  <a:srgbClr val="3F3F3F"/>
                </a:solidFill>
                <a:latin typeface="Calibri Light"/>
                <a:cs typeface="Calibri Light"/>
              </a:rPr>
              <a:t>of</a:t>
            </a:r>
            <a:r>
              <a:rPr sz="2800" spc="-2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800" spc="-20" dirty="0">
                <a:solidFill>
                  <a:srgbClr val="3F3F3F"/>
                </a:solidFill>
                <a:latin typeface="Calibri Light"/>
                <a:cs typeface="Calibri Light"/>
              </a:rPr>
              <a:t>Integers</a:t>
            </a:r>
            <a:endParaRPr sz="2800" dirty="0">
              <a:latin typeface="Calibri Light"/>
              <a:cs typeface="Calibri Light"/>
            </a:endParaRPr>
          </a:p>
          <a:p>
            <a:pPr marL="1003300" lvl="1" indent="-514350">
              <a:lnSpc>
                <a:spcPct val="100000"/>
              </a:lnSpc>
              <a:spcBef>
                <a:spcPts val="265"/>
              </a:spcBef>
              <a:buClr>
                <a:srgbClr val="93B6D2"/>
              </a:buClr>
              <a:buAutoNum type="alphaLcPeriod"/>
              <a:tabLst>
                <a:tab pos="1003300" algn="l"/>
                <a:tab pos="1003935" algn="l"/>
              </a:tabLst>
            </a:pPr>
            <a:r>
              <a:rPr sz="2800" spc="-5" dirty="0">
                <a:solidFill>
                  <a:srgbClr val="3F3F3F"/>
                </a:solidFill>
                <a:latin typeface="Calibri Light"/>
                <a:cs typeface="Calibri Light"/>
              </a:rPr>
              <a:t>Binary</a:t>
            </a:r>
            <a:r>
              <a:rPr sz="2800" spc="-2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800" spc="-15" dirty="0">
                <a:solidFill>
                  <a:srgbClr val="3F3F3F"/>
                </a:solidFill>
                <a:latin typeface="Calibri Light"/>
                <a:cs typeface="Calibri Light"/>
              </a:rPr>
              <a:t>Operations</a:t>
            </a:r>
            <a:endParaRPr sz="2800" dirty="0">
              <a:latin typeface="Calibri Light"/>
              <a:cs typeface="Calibri Light"/>
            </a:endParaRPr>
          </a:p>
          <a:p>
            <a:pPr marL="1003300" lvl="1" indent="-514350">
              <a:lnSpc>
                <a:spcPct val="100000"/>
              </a:lnSpc>
              <a:spcBef>
                <a:spcPts val="260"/>
              </a:spcBef>
              <a:buClr>
                <a:srgbClr val="93B6D2"/>
              </a:buClr>
              <a:buAutoNum type="alphaLcPeriod"/>
              <a:tabLst>
                <a:tab pos="1003300" algn="l"/>
                <a:tab pos="1003935" algn="l"/>
              </a:tabLst>
            </a:pPr>
            <a:r>
              <a:rPr sz="2800" spc="-15" dirty="0">
                <a:solidFill>
                  <a:srgbClr val="3F3F3F"/>
                </a:solidFill>
                <a:latin typeface="Calibri Light"/>
                <a:cs typeface="Calibri Light"/>
              </a:rPr>
              <a:t>Integer</a:t>
            </a:r>
            <a:r>
              <a:rPr sz="2800" spc="-2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3F3F3F"/>
                </a:solidFill>
                <a:latin typeface="Calibri Light"/>
                <a:cs typeface="Calibri Light"/>
              </a:rPr>
              <a:t>Division</a:t>
            </a:r>
            <a:endParaRPr sz="2800" dirty="0">
              <a:latin typeface="Calibri Light"/>
              <a:cs typeface="Calibri Light"/>
            </a:endParaRPr>
          </a:p>
          <a:p>
            <a:pPr marL="1003300" lvl="1" indent="-514350">
              <a:lnSpc>
                <a:spcPct val="100000"/>
              </a:lnSpc>
              <a:spcBef>
                <a:spcPts val="270"/>
              </a:spcBef>
              <a:buClr>
                <a:srgbClr val="93B6D2"/>
              </a:buClr>
              <a:buAutoNum type="alphaLcPeriod"/>
              <a:tabLst>
                <a:tab pos="1003300" algn="l"/>
                <a:tab pos="1003935" algn="l"/>
              </a:tabLst>
            </a:pPr>
            <a:r>
              <a:rPr sz="2800" spc="-5" dirty="0">
                <a:solidFill>
                  <a:srgbClr val="3F3F3F"/>
                </a:solidFill>
                <a:latin typeface="Calibri Light"/>
                <a:cs typeface="Calibri Light"/>
              </a:rPr>
              <a:t>Divisibility</a:t>
            </a:r>
            <a:endParaRPr sz="28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788665"/>
            <a:ext cx="438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Integer</a:t>
            </a:r>
            <a:r>
              <a:rPr spc="-155" dirty="0"/>
              <a:t> </a:t>
            </a:r>
            <a:r>
              <a:rPr spc="-55" dirty="0"/>
              <a:t>Arithmetic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271" y="1677767"/>
            <a:ext cx="10087610" cy="21348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05"/>
              </a:spcBef>
            </a:pP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Set</a:t>
            </a:r>
            <a:r>
              <a:rPr sz="3200" spc="-8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of</a:t>
            </a:r>
            <a:r>
              <a:rPr sz="3200" spc="-7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Integers</a:t>
            </a:r>
            <a:endParaRPr sz="3200">
              <a:latin typeface="Calibri Light"/>
              <a:cs typeface="Calibri Light"/>
            </a:endParaRPr>
          </a:p>
          <a:p>
            <a:pPr marL="527685" marR="5080" algn="just">
              <a:lnSpc>
                <a:spcPts val="3460"/>
              </a:lnSpc>
              <a:spcBef>
                <a:spcPts val="1440"/>
              </a:spcBef>
            </a:pP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The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set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of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integers,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 Light"/>
                <a:cs typeface="Calibri Light"/>
              </a:rPr>
              <a:t>denoted</a:t>
            </a:r>
            <a:r>
              <a:rPr sz="320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 Light"/>
                <a:cs typeface="Calibri Light"/>
              </a:rPr>
              <a:t>by</a:t>
            </a:r>
            <a:r>
              <a:rPr sz="3200" dirty="0">
                <a:solidFill>
                  <a:srgbClr val="FF0000"/>
                </a:solidFill>
                <a:latin typeface="Calibri Light"/>
                <a:cs typeface="Calibri Light"/>
              </a:rPr>
              <a:t> Z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,</a:t>
            </a:r>
            <a:r>
              <a:rPr sz="3200" spc="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contains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all</a:t>
            </a:r>
            <a:r>
              <a:rPr sz="3200" spc="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integral </a:t>
            </a:r>
            <a:r>
              <a:rPr sz="3200" spc="-7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numbers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(with</a:t>
            </a:r>
            <a:r>
              <a:rPr sz="3200" spc="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no</a:t>
            </a:r>
            <a:r>
              <a:rPr sz="3200" spc="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fraction)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from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negative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infinity</a:t>
            </a:r>
            <a:r>
              <a:rPr sz="3200" spc="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to </a:t>
            </a:r>
            <a:r>
              <a:rPr sz="3200" spc="-3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positive</a:t>
            </a:r>
            <a:r>
              <a:rPr sz="3200" spc="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infinity</a:t>
            </a:r>
            <a:r>
              <a:rPr sz="3200" spc="-2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as shown</a:t>
            </a:r>
            <a:r>
              <a:rPr sz="3200" spc="-2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in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Figure.</a:t>
            </a:r>
            <a:endParaRPr sz="32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5715" y="4392676"/>
            <a:ext cx="4571987" cy="1066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788665"/>
            <a:ext cx="438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Integer</a:t>
            </a:r>
            <a:r>
              <a:rPr spc="-155" dirty="0"/>
              <a:t> </a:t>
            </a:r>
            <a:r>
              <a:rPr spc="-55" dirty="0"/>
              <a:t>Arithmetic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1677767"/>
            <a:ext cx="6364605" cy="424815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05"/>
              </a:spcBef>
            </a:pP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Binary</a:t>
            </a:r>
            <a:r>
              <a:rPr sz="3200" spc="-8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Operations</a:t>
            </a:r>
            <a:endParaRPr sz="3200">
              <a:latin typeface="Calibri Light"/>
              <a:cs typeface="Calibri Light"/>
            </a:endParaRPr>
          </a:p>
          <a:p>
            <a:pPr marL="527685" marR="6350" algn="just">
              <a:lnSpc>
                <a:spcPts val="3460"/>
              </a:lnSpc>
              <a:spcBef>
                <a:spcPts val="1440"/>
              </a:spcBef>
            </a:pP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In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cryptography,</a:t>
            </a:r>
            <a:r>
              <a:rPr sz="3200" spc="-3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three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binary </a:t>
            </a:r>
            <a:r>
              <a:rPr sz="3200" spc="-7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operations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applied </a:t>
            </a:r>
            <a:r>
              <a:rPr sz="3200" spc="-20" dirty="0">
                <a:solidFill>
                  <a:srgbClr val="3F3F3F"/>
                </a:solidFill>
                <a:latin typeface="Calibri Light"/>
                <a:cs typeface="Calibri Light"/>
              </a:rPr>
              <a:t>to </a:t>
            </a:r>
            <a:r>
              <a:rPr sz="3200" spc="5" dirty="0">
                <a:solidFill>
                  <a:srgbClr val="3F3F3F"/>
                </a:solidFill>
                <a:latin typeface="Calibri Light"/>
                <a:cs typeface="Calibri Light"/>
              </a:rPr>
              <a:t>the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set 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of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 Light"/>
                <a:cs typeface="Calibri Light"/>
              </a:rPr>
              <a:t>integers.</a:t>
            </a:r>
            <a:endParaRPr sz="3200">
              <a:latin typeface="Calibri Light"/>
              <a:cs typeface="Calibri Light"/>
            </a:endParaRPr>
          </a:p>
          <a:p>
            <a:pPr marL="527685" marR="5080" algn="just">
              <a:lnSpc>
                <a:spcPts val="3460"/>
              </a:lnSpc>
              <a:spcBef>
                <a:spcPts val="1395"/>
              </a:spcBef>
            </a:pP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A binary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operation </a:t>
            </a:r>
            <a:r>
              <a:rPr sz="3200" spc="-30" dirty="0">
                <a:solidFill>
                  <a:srgbClr val="3F3F3F"/>
                </a:solidFill>
                <a:latin typeface="Calibri Light"/>
                <a:cs typeface="Calibri Light"/>
              </a:rPr>
              <a:t>takes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two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inputs </a:t>
            </a:r>
            <a:r>
              <a:rPr sz="3200" spc="-7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and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 Light"/>
                <a:cs typeface="Calibri Light"/>
              </a:rPr>
              <a:t>creates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one</a:t>
            </a:r>
            <a:r>
              <a:rPr sz="3200" spc="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output.</a:t>
            </a:r>
            <a:endParaRPr sz="3200">
              <a:latin typeface="Calibri Light"/>
              <a:cs typeface="Calibri Light"/>
            </a:endParaRPr>
          </a:p>
          <a:p>
            <a:pPr marL="527685" marR="5715" algn="just">
              <a:lnSpc>
                <a:spcPts val="3460"/>
              </a:lnSpc>
              <a:spcBef>
                <a:spcPts val="1400"/>
              </a:spcBef>
            </a:pP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Figure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shows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three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5" dirty="0">
                <a:solidFill>
                  <a:srgbClr val="3F3F3F"/>
                </a:solidFill>
                <a:latin typeface="Calibri Light"/>
                <a:cs typeface="Calibri Light"/>
              </a:rPr>
              <a:t>binary </a:t>
            </a:r>
            <a:r>
              <a:rPr sz="3200" spc="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operations</a:t>
            </a:r>
            <a:r>
              <a:rPr sz="3200" spc="1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3F3F3F"/>
                </a:solidFill>
                <a:latin typeface="Calibri Light"/>
                <a:cs typeface="Calibri Light"/>
              </a:rPr>
              <a:t>for</a:t>
            </a:r>
            <a:r>
              <a:rPr sz="3200" spc="2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the</a:t>
            </a:r>
            <a:r>
              <a:rPr sz="3200" spc="71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 Light"/>
                <a:cs typeface="Calibri Light"/>
              </a:rPr>
              <a:t>set</a:t>
            </a:r>
            <a:r>
              <a:rPr sz="3200" spc="1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5" dirty="0">
                <a:solidFill>
                  <a:srgbClr val="3F3F3F"/>
                </a:solidFill>
                <a:latin typeface="Calibri Light"/>
                <a:cs typeface="Calibri Light"/>
              </a:rPr>
              <a:t>of</a:t>
            </a:r>
            <a:r>
              <a:rPr sz="3200" spc="73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 Light"/>
                <a:cs typeface="Calibri Light"/>
              </a:rPr>
              <a:t>integers</a:t>
            </a:r>
            <a:endParaRPr sz="32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330" y="2527286"/>
            <a:ext cx="4114800" cy="31813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774314"/>
            <a:ext cx="34067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Security</a:t>
            </a:r>
            <a:r>
              <a:rPr spc="-185" dirty="0"/>
              <a:t> </a:t>
            </a:r>
            <a:r>
              <a:rPr spc="-45" dirty="0"/>
              <a:t>Goals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4876" y="1960571"/>
            <a:ext cx="6663055" cy="2447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04139" marR="5080" indent="-91440" algn="just">
              <a:lnSpc>
                <a:spcPts val="3460"/>
              </a:lnSpc>
              <a:spcBef>
                <a:spcPts val="535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210" algn="l"/>
              </a:tabLst>
            </a:pP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Information</a:t>
            </a:r>
            <a:r>
              <a:rPr sz="3200" spc="6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needs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changed 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35" dirty="0">
                <a:solidFill>
                  <a:srgbClr val="3F3F3F"/>
                </a:solidFill>
                <a:latin typeface="Calibri"/>
                <a:cs typeface="Calibri"/>
              </a:rPr>
              <a:t>constantly.</a:t>
            </a:r>
            <a:endParaRPr sz="3200">
              <a:latin typeface="Calibri"/>
              <a:cs typeface="Calibri"/>
            </a:endParaRPr>
          </a:p>
          <a:p>
            <a:pPr marL="104139" marR="5080" indent="-91440" algn="just">
              <a:lnSpc>
                <a:spcPts val="3460"/>
              </a:lnSpc>
              <a:spcBef>
                <a:spcPts val="1385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247650" algn="l"/>
              </a:tabLst>
            </a:pPr>
            <a:r>
              <a:rPr sz="3200" b="1" spc="-15" dirty="0">
                <a:solidFill>
                  <a:srgbClr val="3F3F3F"/>
                </a:solidFill>
                <a:latin typeface="Calibri"/>
                <a:cs typeface="Calibri"/>
              </a:rPr>
              <a:t>Integrity</a:t>
            </a:r>
            <a:r>
              <a:rPr sz="320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means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changes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need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be </a:t>
            </a:r>
            <a:r>
              <a:rPr sz="3200" spc="-7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done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only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authorized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entities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3200" spc="-7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through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authorized</a:t>
            </a:r>
            <a:r>
              <a:rPr sz="3200" spc="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mechanisms.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876" y="4510783"/>
            <a:ext cx="156654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04139" marR="5080" indent="-91440">
              <a:lnSpc>
                <a:spcPts val="3460"/>
              </a:lnSpc>
              <a:spcBef>
                <a:spcPts val="535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210" algn="l"/>
              </a:tabLst>
            </a:pP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3200" spc="-60" dirty="0">
                <a:solidFill>
                  <a:srgbClr val="3F3F3F"/>
                </a:solidFill>
                <a:latin typeface="Calibri"/>
                <a:cs typeface="Calibri"/>
              </a:rPr>
              <a:t>x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ample 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deposit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3159" y="4510783"/>
            <a:ext cx="49149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46990">
              <a:lnSpc>
                <a:spcPts val="3460"/>
              </a:lnSpc>
              <a:spcBef>
                <a:spcPts val="535"/>
              </a:spcBef>
              <a:tabLst>
                <a:tab pos="425450" algn="l"/>
                <a:tab pos="792480" algn="l"/>
                <a:tab pos="996950" algn="l"/>
                <a:tab pos="2168525" algn="l"/>
                <a:tab pos="2850515" algn="l"/>
                <a:tab pos="3345815" algn="l"/>
                <a:tab pos="4561840" algn="l"/>
              </a:tabLst>
            </a:pP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	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B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nk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w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h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cu</a:t>
            </a:r>
            <a:r>
              <a:rPr sz="3200" spc="-30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3200" spc="-4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omer </a:t>
            </a:r>
            <a:r>
              <a:rPr sz="3200" spc="-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	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ithd</a:t>
            </a:r>
            <a:r>
              <a:rPr sz="3200" spc="-7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spc="-280" dirty="0">
                <a:solidFill>
                  <a:srgbClr val="3F3F3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ba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l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nc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329" y="5388965"/>
            <a:ext cx="47002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account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need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changed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51641" y="2211368"/>
            <a:ext cx="4728210" cy="3297554"/>
            <a:chOff x="7251641" y="2211368"/>
            <a:chExt cx="4728210" cy="329755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2870" y="2479351"/>
              <a:ext cx="4626869" cy="30197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56403" y="2216130"/>
              <a:ext cx="4718685" cy="3288029"/>
            </a:xfrm>
            <a:custGeom>
              <a:avLst/>
              <a:gdLst/>
              <a:ahLst/>
              <a:cxnLst/>
              <a:rect l="l" t="t" r="r" b="b"/>
              <a:pathLst>
                <a:path w="4718684" h="3288029">
                  <a:moveTo>
                    <a:pt x="0" y="3287664"/>
                  </a:moveTo>
                  <a:lnTo>
                    <a:pt x="4718060" y="3287664"/>
                  </a:lnTo>
                  <a:lnTo>
                    <a:pt x="4718060" y="0"/>
                  </a:lnTo>
                  <a:lnTo>
                    <a:pt x="0" y="0"/>
                  </a:lnTo>
                  <a:lnTo>
                    <a:pt x="0" y="3287664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3744" y="788665"/>
            <a:ext cx="438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0" dirty="0">
                <a:solidFill>
                  <a:srgbClr val="3F3F3F"/>
                </a:solidFill>
                <a:latin typeface="Calibri Light"/>
                <a:cs typeface="Calibri Light"/>
              </a:rPr>
              <a:t>Integer</a:t>
            </a:r>
            <a:r>
              <a:rPr sz="4800" spc="-15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4800" spc="-55" dirty="0">
                <a:solidFill>
                  <a:srgbClr val="3F3F3F"/>
                </a:solidFill>
                <a:latin typeface="Calibri Light"/>
                <a:cs typeface="Calibri Light"/>
              </a:rPr>
              <a:t>Arithmetic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9882" y="1779469"/>
            <a:ext cx="29089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Binary</a:t>
            </a:r>
            <a:r>
              <a:rPr sz="3200" spc="-15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0" dirty="0">
                <a:solidFill>
                  <a:srgbClr val="3F3F3F"/>
                </a:solidFill>
                <a:latin typeface="Calibri Light"/>
                <a:cs typeface="Calibri Light"/>
              </a:rPr>
              <a:t>Operations</a:t>
            </a:r>
            <a:endParaRPr sz="32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114" y="2521009"/>
            <a:ext cx="9497588" cy="31609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788665"/>
            <a:ext cx="438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Integer</a:t>
            </a:r>
            <a:r>
              <a:rPr spc="-155" dirty="0"/>
              <a:t> </a:t>
            </a:r>
            <a:r>
              <a:rPr spc="-55" dirty="0"/>
              <a:t>Arithmetic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580" y="1612639"/>
            <a:ext cx="9993630" cy="187452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105"/>
              </a:spcBef>
            </a:pP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Integer</a:t>
            </a:r>
            <a:r>
              <a:rPr sz="3200" spc="-9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Division</a:t>
            </a:r>
            <a:endParaRPr sz="3200">
              <a:latin typeface="Calibri Light"/>
              <a:cs typeface="Calibri Light"/>
            </a:endParaRPr>
          </a:p>
          <a:p>
            <a:pPr marL="12700" marR="5080">
              <a:lnSpc>
                <a:spcPts val="4860"/>
              </a:lnSpc>
              <a:spcBef>
                <a:spcPts val="120"/>
              </a:spcBef>
            </a:pP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integer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arithmetic,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if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we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divide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by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n,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we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get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q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. </a:t>
            </a:r>
            <a:r>
              <a:rPr sz="3200" spc="-70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relationship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between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these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four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integers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be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shown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6729" y="3446163"/>
            <a:ext cx="4623435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25495" algn="just">
              <a:lnSpc>
                <a:spcPct val="125000"/>
              </a:lnSpc>
              <a:spcBef>
                <a:spcPts val="100"/>
              </a:spcBef>
            </a:pPr>
            <a:r>
              <a:rPr sz="2000" dirty="0">
                <a:solidFill>
                  <a:srgbClr val="3F3F3F"/>
                </a:solidFill>
                <a:latin typeface="Calibri Light"/>
                <a:cs typeface="Calibri Light"/>
              </a:rPr>
              <a:t>a is dividend </a:t>
            </a:r>
            <a:r>
              <a:rPr sz="2000" spc="-44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3F3F3F"/>
                </a:solidFill>
                <a:latin typeface="Calibri Light"/>
                <a:cs typeface="Calibri Light"/>
              </a:rPr>
              <a:t>q</a:t>
            </a:r>
            <a:r>
              <a:rPr sz="2000" spc="-3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3F3F3F"/>
                </a:solidFill>
                <a:latin typeface="Calibri Light"/>
                <a:cs typeface="Calibri Light"/>
              </a:rPr>
              <a:t>is</a:t>
            </a:r>
            <a:r>
              <a:rPr sz="2000" spc="-4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spc="-5" dirty="0">
                <a:solidFill>
                  <a:srgbClr val="3F3F3F"/>
                </a:solidFill>
                <a:latin typeface="Calibri Light"/>
                <a:cs typeface="Calibri Light"/>
              </a:rPr>
              <a:t>quotient </a:t>
            </a:r>
            <a:r>
              <a:rPr sz="2000" spc="-44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3F3F3F"/>
                </a:solidFill>
                <a:latin typeface="Calibri Light"/>
                <a:cs typeface="Calibri Light"/>
              </a:rPr>
              <a:t>n</a:t>
            </a:r>
            <a:r>
              <a:rPr sz="2000" spc="-2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3F3F3F"/>
                </a:solidFill>
                <a:latin typeface="Calibri Light"/>
                <a:cs typeface="Calibri Light"/>
              </a:rPr>
              <a:t>is</a:t>
            </a:r>
            <a:r>
              <a:rPr sz="2000" spc="-3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3F3F3F"/>
                </a:solidFill>
                <a:latin typeface="Calibri Light"/>
                <a:cs typeface="Calibri Light"/>
              </a:rPr>
              <a:t>divisor</a:t>
            </a:r>
            <a:endParaRPr sz="2000">
              <a:latin typeface="Calibri Light"/>
              <a:cs typeface="Calibri Light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3F3F3F"/>
                </a:solidFill>
                <a:latin typeface="Calibri Light"/>
                <a:cs typeface="Calibri Light"/>
              </a:rPr>
              <a:t>r</a:t>
            </a:r>
            <a:r>
              <a:rPr sz="2000" spc="-2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3F3F3F"/>
                </a:solidFill>
                <a:latin typeface="Calibri Light"/>
                <a:cs typeface="Calibri Light"/>
              </a:rPr>
              <a:t>is</a:t>
            </a:r>
            <a:r>
              <a:rPr sz="2000" spc="-3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spc="-5" dirty="0">
                <a:solidFill>
                  <a:srgbClr val="3F3F3F"/>
                </a:solidFill>
                <a:latin typeface="Calibri Light"/>
                <a:cs typeface="Calibri Light"/>
              </a:rPr>
              <a:t>remainder</a:t>
            </a:r>
            <a:endParaRPr sz="20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950">
              <a:latin typeface="Calibri Light"/>
              <a:cs typeface="Calibri Light"/>
            </a:endParaRPr>
          </a:p>
          <a:p>
            <a:pPr marL="12700" algn="just">
              <a:lnSpc>
                <a:spcPct val="100000"/>
              </a:lnSpc>
            </a:pPr>
            <a:r>
              <a:rPr sz="2000" spc="-25" dirty="0">
                <a:solidFill>
                  <a:srgbClr val="3F3F3F"/>
                </a:solidFill>
                <a:latin typeface="Calibri Light"/>
                <a:cs typeface="Calibri Light"/>
              </a:rPr>
              <a:t>Operator</a:t>
            </a:r>
            <a:r>
              <a:rPr sz="2000" spc="-5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 Light"/>
                <a:cs typeface="Calibri Light"/>
              </a:rPr>
              <a:t>/</a:t>
            </a:r>
            <a:r>
              <a:rPr sz="2000" spc="44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3F3F3F"/>
                </a:solidFill>
                <a:latin typeface="Calibri Light"/>
                <a:cs typeface="Calibri Light"/>
              </a:rPr>
              <a:t>for</a:t>
            </a:r>
            <a:r>
              <a:rPr sz="2000" spc="-4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spc="-15" dirty="0">
                <a:solidFill>
                  <a:srgbClr val="3F3F3F"/>
                </a:solidFill>
                <a:latin typeface="Calibri Light"/>
                <a:cs typeface="Calibri Light"/>
              </a:rPr>
              <a:t>quotient</a:t>
            </a:r>
            <a:r>
              <a:rPr sz="2000" spc="-3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spc="-5" dirty="0">
                <a:solidFill>
                  <a:srgbClr val="3F3F3F"/>
                </a:solidFill>
                <a:latin typeface="Calibri Light"/>
                <a:cs typeface="Calibri Light"/>
              </a:rPr>
              <a:t>and</a:t>
            </a:r>
            <a:r>
              <a:rPr sz="2000" spc="-3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 Light"/>
                <a:cs typeface="Calibri Light"/>
              </a:rPr>
              <a:t>%</a:t>
            </a:r>
            <a:r>
              <a:rPr sz="2000" spc="42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000" spc="-25" dirty="0">
                <a:solidFill>
                  <a:srgbClr val="3F3F3F"/>
                </a:solidFill>
                <a:latin typeface="Calibri Light"/>
                <a:cs typeface="Calibri Light"/>
              </a:rPr>
              <a:t>for</a:t>
            </a:r>
            <a:r>
              <a:rPr sz="2000" spc="-5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Calibri Light"/>
                <a:cs typeface="Calibri Light"/>
              </a:rPr>
              <a:t>Remainder</a:t>
            </a:r>
            <a:endParaRPr sz="200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0139" y="3913123"/>
            <a:ext cx="2124075" cy="4953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765851" y="3595745"/>
            <a:ext cx="5261610" cy="2684780"/>
            <a:chOff x="6765851" y="3595745"/>
            <a:chExt cx="5261610" cy="26847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3680" y="3605278"/>
              <a:ext cx="5133699" cy="25940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70613" y="3600508"/>
              <a:ext cx="5252085" cy="2675255"/>
            </a:xfrm>
            <a:custGeom>
              <a:avLst/>
              <a:gdLst/>
              <a:ahLst/>
              <a:cxnLst/>
              <a:rect l="l" t="t" r="r" b="b"/>
              <a:pathLst>
                <a:path w="5252084" h="2675254">
                  <a:moveTo>
                    <a:pt x="0" y="2674882"/>
                  </a:moveTo>
                  <a:lnTo>
                    <a:pt x="5251460" y="2674882"/>
                  </a:lnTo>
                  <a:lnTo>
                    <a:pt x="5251460" y="0"/>
                  </a:lnTo>
                  <a:lnTo>
                    <a:pt x="0" y="0"/>
                  </a:lnTo>
                  <a:lnTo>
                    <a:pt x="0" y="2674882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788665"/>
            <a:ext cx="438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Integer</a:t>
            </a:r>
            <a:r>
              <a:rPr spc="-155" dirty="0"/>
              <a:t> </a:t>
            </a:r>
            <a:r>
              <a:rPr spc="-55" dirty="0"/>
              <a:t>Arithmetic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38500" y="6554823"/>
            <a:ext cx="2718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DEPARTMENT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COMPUTER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3890" y="6591525"/>
            <a:ext cx="1282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44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1040" y="4108450"/>
            <a:ext cx="3990959" cy="27495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146" y="1626986"/>
            <a:ext cx="9883775" cy="249237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3200" b="1" spc="-20" dirty="0">
                <a:solidFill>
                  <a:srgbClr val="3F3F3F"/>
                </a:solidFill>
                <a:latin typeface="Calibri"/>
                <a:cs typeface="Calibri"/>
              </a:rPr>
              <a:t>Integer</a:t>
            </a:r>
            <a:r>
              <a:rPr sz="3200" b="1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F3F3F"/>
                </a:solidFill>
                <a:latin typeface="Calibri"/>
                <a:cs typeface="Calibri"/>
              </a:rPr>
              <a:t>Division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200" spc="-150" dirty="0">
                <a:solidFill>
                  <a:srgbClr val="3F3F3F"/>
                </a:solidFill>
                <a:latin typeface="Calibri Light"/>
                <a:cs typeface="Calibri Light"/>
              </a:rPr>
              <a:t>To</a:t>
            </a:r>
            <a:r>
              <a:rPr sz="3200" spc="-5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0" dirty="0">
                <a:solidFill>
                  <a:srgbClr val="3F3F3F"/>
                </a:solidFill>
                <a:latin typeface="Calibri Light"/>
                <a:cs typeface="Calibri Light"/>
              </a:rPr>
              <a:t>perform</a:t>
            </a:r>
            <a:r>
              <a:rPr sz="3200" spc="-10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division</a:t>
            </a:r>
            <a:r>
              <a:rPr sz="3200" spc="-7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in</a:t>
            </a:r>
            <a:r>
              <a:rPr sz="3200" spc="-5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55" dirty="0">
                <a:solidFill>
                  <a:srgbClr val="3F3F3F"/>
                </a:solidFill>
                <a:latin typeface="Calibri Light"/>
                <a:cs typeface="Calibri Light"/>
              </a:rPr>
              <a:t>cryptography,</a:t>
            </a:r>
            <a:r>
              <a:rPr sz="3200" spc="-5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we</a:t>
            </a:r>
            <a:r>
              <a:rPr sz="3200" spc="-5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 Light"/>
                <a:cs typeface="Calibri Light"/>
              </a:rPr>
              <a:t>impose</a:t>
            </a:r>
            <a:r>
              <a:rPr sz="3200" spc="-7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2</a:t>
            </a:r>
            <a:r>
              <a:rPr sz="3200" spc="-5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3F3F3F"/>
                </a:solidFill>
                <a:latin typeface="Calibri Light"/>
                <a:cs typeface="Calibri Light"/>
              </a:rPr>
              <a:t>restrictions</a:t>
            </a:r>
            <a:endParaRPr sz="3200" dirty="0">
              <a:latin typeface="Calibri Light"/>
              <a:cs typeface="Calibri Light"/>
            </a:endParaRPr>
          </a:p>
          <a:p>
            <a:pPr marL="527685" indent="-515620">
              <a:lnSpc>
                <a:spcPct val="100000"/>
              </a:lnSpc>
              <a:spcBef>
                <a:spcPts val="1019"/>
              </a:spcBef>
              <a:buClr>
                <a:srgbClr val="93B6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Require</a:t>
            </a:r>
            <a:r>
              <a:rPr sz="3200" spc="-7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3200" spc="-4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should</a:t>
            </a:r>
            <a:r>
              <a:rPr sz="3200" spc="-8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 Light"/>
                <a:cs typeface="Calibri Light"/>
              </a:rPr>
              <a:t>be</a:t>
            </a:r>
            <a:r>
              <a:rPr sz="3200" spc="-5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a</a:t>
            </a: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 Light"/>
                <a:cs typeface="Calibri Light"/>
              </a:rPr>
              <a:t>positive</a:t>
            </a:r>
            <a:r>
              <a:rPr sz="3200" spc="-9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0" dirty="0">
                <a:solidFill>
                  <a:srgbClr val="3F3F3F"/>
                </a:solidFill>
                <a:latin typeface="Calibri Light"/>
                <a:cs typeface="Calibri Light"/>
              </a:rPr>
              <a:t>integer</a:t>
            </a:r>
            <a:r>
              <a:rPr sz="3200" spc="-7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libri Light"/>
                <a:cs typeface="Calibri Light"/>
              </a:rPr>
              <a:t>(n&gt;0)</a:t>
            </a:r>
            <a:endParaRPr sz="3200" dirty="0">
              <a:latin typeface="Calibri Light"/>
              <a:cs typeface="Calibri Light"/>
            </a:endParaRPr>
          </a:p>
          <a:p>
            <a:pPr marL="527685" indent="-515620">
              <a:lnSpc>
                <a:spcPct val="100000"/>
              </a:lnSpc>
              <a:spcBef>
                <a:spcPts val="1025"/>
              </a:spcBef>
              <a:buClr>
                <a:srgbClr val="93B6D2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Require</a:t>
            </a:r>
            <a:r>
              <a:rPr sz="3200" spc="-7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3200" spc="-2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200" spc="-30" dirty="0">
                <a:solidFill>
                  <a:srgbClr val="3F3F3F"/>
                </a:solidFill>
                <a:latin typeface="Calibri Light"/>
                <a:cs typeface="Calibri Light"/>
              </a:rPr>
              <a:t>remainder</a:t>
            </a:r>
            <a:r>
              <a:rPr sz="3200" spc="-6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 Light"/>
                <a:cs typeface="Calibri Light"/>
              </a:rPr>
              <a:t>should</a:t>
            </a:r>
            <a:r>
              <a:rPr sz="3200" spc="-60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 Light"/>
                <a:cs typeface="Calibri Light"/>
              </a:rPr>
              <a:t>be</a:t>
            </a:r>
            <a:r>
              <a:rPr sz="3200" spc="-4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 Light"/>
                <a:cs typeface="Calibri Light"/>
              </a:rPr>
              <a:t>a</a:t>
            </a:r>
            <a:r>
              <a:rPr sz="3200" spc="-4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5" dirty="0">
                <a:solidFill>
                  <a:srgbClr val="3F3F3F"/>
                </a:solidFill>
                <a:latin typeface="Calibri Light"/>
                <a:cs typeface="Calibri Light"/>
              </a:rPr>
              <a:t>nonnegative</a:t>
            </a:r>
            <a:r>
              <a:rPr sz="3200" spc="-6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3200" spc="-30" dirty="0">
                <a:latin typeface="Calibri Light"/>
                <a:cs typeface="Calibri Light"/>
              </a:rPr>
              <a:t>integer</a:t>
            </a:r>
            <a:r>
              <a:rPr sz="3200" spc="-30" dirty="0">
                <a:solidFill>
                  <a:srgbClr val="FF0000"/>
                </a:solidFill>
                <a:latin typeface="Calibri Light"/>
                <a:cs typeface="Calibri Light"/>
              </a:rPr>
              <a:t>(r</a:t>
            </a:r>
            <a:r>
              <a:rPr sz="3200" b="1" spc="-30" dirty="0">
                <a:solidFill>
                  <a:srgbClr val="FF0000"/>
                </a:solidFill>
                <a:latin typeface="Calibri"/>
                <a:cs typeface="Calibri"/>
              </a:rPr>
              <a:t>≥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 Light"/>
                <a:cs typeface="Calibri Light"/>
              </a:rPr>
              <a:t>0)</a:t>
            </a:r>
            <a:endParaRPr sz="3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3744" y="788665"/>
            <a:ext cx="438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0" dirty="0">
                <a:solidFill>
                  <a:srgbClr val="3F3F3F"/>
                </a:solidFill>
                <a:latin typeface="Calibri Light"/>
                <a:cs typeface="Calibri Light"/>
              </a:rPr>
              <a:t>Integer</a:t>
            </a:r>
            <a:r>
              <a:rPr sz="4800" spc="-155" dirty="0">
                <a:solidFill>
                  <a:srgbClr val="3F3F3F"/>
                </a:solidFill>
                <a:latin typeface="Calibri Light"/>
                <a:cs typeface="Calibri Light"/>
              </a:rPr>
              <a:t> </a:t>
            </a:r>
            <a:r>
              <a:rPr sz="4800" spc="-55" dirty="0">
                <a:solidFill>
                  <a:srgbClr val="3F3F3F"/>
                </a:solidFill>
                <a:latin typeface="Calibri Light"/>
                <a:cs typeface="Calibri Light"/>
              </a:rPr>
              <a:t>Arithmetic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4271" y="1805174"/>
            <a:ext cx="2668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5" dirty="0">
                <a:solidFill>
                  <a:srgbClr val="3F3F3F"/>
                </a:solidFill>
                <a:latin typeface="Calibri"/>
                <a:cs typeface="Calibri"/>
              </a:rPr>
              <a:t>Integer</a:t>
            </a:r>
            <a:r>
              <a:rPr sz="3200" b="1" spc="-1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F3F3F"/>
                </a:solidFill>
                <a:latin typeface="Calibri"/>
                <a:cs typeface="Calibri"/>
              </a:rPr>
              <a:t>Division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8500" y="6554823"/>
            <a:ext cx="2718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DEPARTMENT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COMPUTER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81190" y="6547202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63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914306"/>
            <a:ext cx="12192000" cy="4347210"/>
            <a:chOff x="0" y="2008107"/>
            <a:chExt cx="12192000" cy="43472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14610"/>
              <a:ext cx="7707386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2530" y="2008107"/>
              <a:ext cx="4689469" cy="35718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25" y="5859462"/>
              <a:ext cx="2660651" cy="4953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9895" y="5260987"/>
              <a:ext cx="2272030" cy="814705"/>
            </a:xfrm>
            <a:custGeom>
              <a:avLst/>
              <a:gdLst/>
              <a:ahLst/>
              <a:cxnLst/>
              <a:rect l="l" t="t" r="r" b="b"/>
              <a:pathLst>
                <a:path w="2272030" h="814704">
                  <a:moveTo>
                    <a:pt x="103403" y="106159"/>
                  </a:moveTo>
                  <a:lnTo>
                    <a:pt x="101663" y="103111"/>
                  </a:lnTo>
                  <a:lnTo>
                    <a:pt x="59194" y="29959"/>
                  </a:lnTo>
                  <a:lnTo>
                    <a:pt x="51904" y="17386"/>
                  </a:lnTo>
                  <a:lnTo>
                    <a:pt x="0" y="105918"/>
                  </a:lnTo>
                  <a:lnTo>
                    <a:pt x="1028" y="109842"/>
                  </a:lnTo>
                  <a:lnTo>
                    <a:pt x="7073" y="113398"/>
                  </a:lnTo>
                  <a:lnTo>
                    <a:pt x="10972" y="112395"/>
                  </a:lnTo>
                  <a:lnTo>
                    <a:pt x="45440" y="53568"/>
                  </a:lnTo>
                  <a:lnTo>
                    <a:pt x="45516" y="29959"/>
                  </a:lnTo>
                  <a:lnTo>
                    <a:pt x="45466" y="53517"/>
                  </a:lnTo>
                  <a:lnTo>
                    <a:pt x="43967" y="774674"/>
                  </a:lnTo>
                  <a:lnTo>
                    <a:pt x="56667" y="774700"/>
                  </a:lnTo>
                  <a:lnTo>
                    <a:pt x="58051" y="113538"/>
                  </a:lnTo>
                  <a:lnTo>
                    <a:pt x="58140" y="53530"/>
                  </a:lnTo>
                  <a:lnTo>
                    <a:pt x="92430" y="112509"/>
                  </a:lnTo>
                  <a:lnTo>
                    <a:pt x="96329" y="113538"/>
                  </a:lnTo>
                  <a:lnTo>
                    <a:pt x="99352" y="111747"/>
                  </a:lnTo>
                  <a:lnTo>
                    <a:pt x="102387" y="110109"/>
                  </a:lnTo>
                  <a:lnTo>
                    <a:pt x="103403" y="106159"/>
                  </a:lnTo>
                  <a:close/>
                </a:path>
                <a:path w="2272030" h="814704">
                  <a:moveTo>
                    <a:pt x="817778" y="88773"/>
                  </a:moveTo>
                  <a:lnTo>
                    <a:pt x="816038" y="85725"/>
                  </a:lnTo>
                  <a:lnTo>
                    <a:pt x="773569" y="12573"/>
                  </a:lnTo>
                  <a:lnTo>
                    <a:pt x="766279" y="0"/>
                  </a:lnTo>
                  <a:lnTo>
                    <a:pt x="714375" y="88506"/>
                  </a:lnTo>
                  <a:lnTo>
                    <a:pt x="715403" y="92316"/>
                  </a:lnTo>
                  <a:lnTo>
                    <a:pt x="721448" y="95872"/>
                  </a:lnTo>
                  <a:lnTo>
                    <a:pt x="725347" y="94869"/>
                  </a:lnTo>
                  <a:lnTo>
                    <a:pt x="727113" y="91935"/>
                  </a:lnTo>
                  <a:lnTo>
                    <a:pt x="759828" y="36055"/>
                  </a:lnTo>
                  <a:lnTo>
                    <a:pt x="759891" y="12573"/>
                  </a:lnTo>
                  <a:lnTo>
                    <a:pt x="759841" y="36017"/>
                  </a:lnTo>
                  <a:lnTo>
                    <a:pt x="758342" y="757224"/>
                  </a:lnTo>
                  <a:lnTo>
                    <a:pt x="771042" y="757250"/>
                  </a:lnTo>
                  <a:lnTo>
                    <a:pt x="772426" y="96126"/>
                  </a:lnTo>
                  <a:lnTo>
                    <a:pt x="772528" y="36017"/>
                  </a:lnTo>
                  <a:lnTo>
                    <a:pt x="806805" y="95110"/>
                  </a:lnTo>
                  <a:lnTo>
                    <a:pt x="810704" y="96126"/>
                  </a:lnTo>
                  <a:lnTo>
                    <a:pt x="816762" y="92583"/>
                  </a:lnTo>
                  <a:lnTo>
                    <a:pt x="817778" y="88773"/>
                  </a:lnTo>
                  <a:close/>
                </a:path>
                <a:path w="2272030" h="814704">
                  <a:moveTo>
                    <a:pt x="1479765" y="110985"/>
                  </a:moveTo>
                  <a:lnTo>
                    <a:pt x="1435608" y="34785"/>
                  </a:lnTo>
                  <a:lnTo>
                    <a:pt x="1428330" y="22212"/>
                  </a:lnTo>
                  <a:lnTo>
                    <a:pt x="1376375" y="110731"/>
                  </a:lnTo>
                  <a:lnTo>
                    <a:pt x="1377403" y="114541"/>
                  </a:lnTo>
                  <a:lnTo>
                    <a:pt x="1383499" y="118110"/>
                  </a:lnTo>
                  <a:lnTo>
                    <a:pt x="1387309" y="117081"/>
                  </a:lnTo>
                  <a:lnTo>
                    <a:pt x="1389087" y="114160"/>
                  </a:lnTo>
                  <a:lnTo>
                    <a:pt x="1421803" y="58242"/>
                  </a:lnTo>
                  <a:lnTo>
                    <a:pt x="1420329" y="779437"/>
                  </a:lnTo>
                  <a:lnTo>
                    <a:pt x="1433029" y="779462"/>
                  </a:lnTo>
                  <a:lnTo>
                    <a:pt x="1434503" y="58229"/>
                  </a:lnTo>
                  <a:lnTo>
                    <a:pt x="1434541" y="37960"/>
                  </a:lnTo>
                  <a:lnTo>
                    <a:pt x="1434515" y="58242"/>
                  </a:lnTo>
                  <a:lnTo>
                    <a:pt x="1467053" y="114300"/>
                  </a:lnTo>
                  <a:lnTo>
                    <a:pt x="1468843" y="117348"/>
                  </a:lnTo>
                  <a:lnTo>
                    <a:pt x="1472653" y="118351"/>
                  </a:lnTo>
                  <a:lnTo>
                    <a:pt x="1478749" y="114795"/>
                  </a:lnTo>
                  <a:lnTo>
                    <a:pt x="1479765" y="110985"/>
                  </a:lnTo>
                  <a:close/>
                </a:path>
                <a:path w="2272030" h="814704">
                  <a:moveTo>
                    <a:pt x="2271992" y="145923"/>
                  </a:moveTo>
                  <a:lnTo>
                    <a:pt x="2270201" y="142875"/>
                  </a:lnTo>
                  <a:lnTo>
                    <a:pt x="2227719" y="69723"/>
                  </a:lnTo>
                  <a:lnTo>
                    <a:pt x="2220430" y="57150"/>
                  </a:lnTo>
                  <a:lnTo>
                    <a:pt x="2168474" y="145656"/>
                  </a:lnTo>
                  <a:lnTo>
                    <a:pt x="2169503" y="149466"/>
                  </a:lnTo>
                  <a:lnTo>
                    <a:pt x="2175599" y="153022"/>
                  </a:lnTo>
                  <a:lnTo>
                    <a:pt x="2179523" y="152019"/>
                  </a:lnTo>
                  <a:lnTo>
                    <a:pt x="2181314" y="149085"/>
                  </a:lnTo>
                  <a:lnTo>
                    <a:pt x="2214003" y="93205"/>
                  </a:lnTo>
                  <a:lnTo>
                    <a:pt x="2214080" y="69723"/>
                  </a:lnTo>
                  <a:lnTo>
                    <a:pt x="2214029" y="93154"/>
                  </a:lnTo>
                  <a:lnTo>
                    <a:pt x="2212556" y="814374"/>
                  </a:lnTo>
                  <a:lnTo>
                    <a:pt x="2225243" y="814400"/>
                  </a:lnTo>
                  <a:lnTo>
                    <a:pt x="2226602" y="153276"/>
                  </a:lnTo>
                  <a:lnTo>
                    <a:pt x="2226678" y="93167"/>
                  </a:lnTo>
                  <a:lnTo>
                    <a:pt x="2259152" y="149212"/>
                  </a:lnTo>
                  <a:lnTo>
                    <a:pt x="2260943" y="152260"/>
                  </a:lnTo>
                  <a:lnTo>
                    <a:pt x="2264867" y="153276"/>
                  </a:lnTo>
                  <a:lnTo>
                    <a:pt x="2270963" y="149733"/>
                  </a:lnTo>
                  <a:lnTo>
                    <a:pt x="2271992" y="14592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8340" y="2070604"/>
            <a:ext cx="9675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67504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If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not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zero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and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we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let</a:t>
            </a:r>
            <a:r>
              <a:rPr sz="2800" spc="-1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division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relation,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we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get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8487" y="1275329"/>
            <a:ext cx="17214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Divisbility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00" y="2651119"/>
            <a:ext cx="10871835" cy="0"/>
          </a:xfrm>
          <a:custGeom>
            <a:avLst/>
            <a:gdLst/>
            <a:ahLst/>
            <a:cxnLst/>
            <a:rect l="l" t="t" r="r" b="b"/>
            <a:pathLst>
              <a:path w="10871835">
                <a:moveTo>
                  <a:pt x="0" y="0"/>
                </a:moveTo>
                <a:lnTo>
                  <a:pt x="10871209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184" y="3413119"/>
            <a:ext cx="10871835" cy="0"/>
          </a:xfrm>
          <a:custGeom>
            <a:avLst/>
            <a:gdLst/>
            <a:ahLst/>
            <a:cxnLst/>
            <a:rect l="l" t="t" r="r" b="b"/>
            <a:pathLst>
              <a:path w="10871835">
                <a:moveTo>
                  <a:pt x="0" y="0"/>
                </a:moveTo>
                <a:lnTo>
                  <a:pt x="10871270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0404" y="2743245"/>
            <a:ext cx="10769600" cy="579755"/>
          </a:xfrm>
          <a:custGeom>
            <a:avLst/>
            <a:gdLst/>
            <a:ahLst/>
            <a:cxnLst/>
            <a:rect l="l" t="t" r="r" b="b"/>
            <a:pathLst>
              <a:path w="10769600" h="579754">
                <a:moveTo>
                  <a:pt x="10769589" y="0"/>
                </a:moveTo>
                <a:lnTo>
                  <a:pt x="0" y="0"/>
                </a:lnTo>
                <a:lnTo>
                  <a:pt x="0" y="579440"/>
                </a:lnTo>
                <a:lnTo>
                  <a:pt x="10769589" y="579440"/>
                </a:lnTo>
                <a:lnTo>
                  <a:pt x="10769589" y="0"/>
                </a:lnTo>
                <a:close/>
              </a:path>
            </a:pathLst>
          </a:custGeom>
          <a:solidFill>
            <a:srgbClr val="98FF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404" y="2743245"/>
            <a:ext cx="10769600" cy="5797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70"/>
              </a:spcBef>
            </a:pP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=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q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×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n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6839" y="3787264"/>
            <a:ext cx="4363085" cy="1261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Microsoft Sans Serif"/>
                <a:cs typeface="Microsoft Sans Serif"/>
              </a:rPr>
              <a:t>If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remainder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zero,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Microsoft Sans Serif"/>
                <a:cs typeface="Microsoft Sans Serif"/>
              </a:rPr>
              <a:t>If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remainder</a:t>
            </a:r>
            <a:r>
              <a:rPr sz="2800" spc="6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not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zero,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8790" y="4719281"/>
            <a:ext cx="1140214" cy="29762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8609" y="3896004"/>
            <a:ext cx="853234" cy="36595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275" y="2773283"/>
            <a:ext cx="2124075" cy="4953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85210" y="4281489"/>
            <a:ext cx="3124214" cy="175260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1295400"/>
            <a:ext cx="10871835" cy="0"/>
          </a:xfrm>
          <a:custGeom>
            <a:avLst/>
            <a:gdLst/>
            <a:ahLst/>
            <a:cxnLst/>
            <a:rect l="l" t="t" r="r" b="b"/>
            <a:pathLst>
              <a:path w="10871835">
                <a:moveTo>
                  <a:pt x="0" y="0"/>
                </a:moveTo>
                <a:lnTo>
                  <a:pt x="10871209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11184" y="1387455"/>
            <a:ext cx="10871835" cy="4563110"/>
            <a:chOff x="611184" y="1387455"/>
            <a:chExt cx="10871835" cy="4563110"/>
          </a:xfrm>
        </p:grpSpPr>
        <p:sp>
          <p:nvSpPr>
            <p:cNvPr id="4" name="object 4"/>
            <p:cNvSpPr/>
            <p:nvPr/>
          </p:nvSpPr>
          <p:spPr>
            <a:xfrm>
              <a:off x="611184" y="5908672"/>
              <a:ext cx="10871835" cy="38100"/>
            </a:xfrm>
            <a:custGeom>
              <a:avLst/>
              <a:gdLst/>
              <a:ahLst/>
              <a:cxnLst/>
              <a:rect l="l" t="t" r="r" b="b"/>
              <a:pathLst>
                <a:path w="10871835" h="38100">
                  <a:moveTo>
                    <a:pt x="0" y="0"/>
                  </a:moveTo>
                  <a:lnTo>
                    <a:pt x="10871270" y="0"/>
                  </a:lnTo>
                </a:path>
                <a:path w="10871835" h="38100">
                  <a:moveTo>
                    <a:pt x="0" y="38099"/>
                  </a:moveTo>
                  <a:lnTo>
                    <a:pt x="10871270" y="38099"/>
                  </a:lnTo>
                </a:path>
              </a:pathLst>
            </a:custGeom>
            <a:ln w="6345">
              <a:solidFill>
                <a:srgbClr val="009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0404" y="1387455"/>
              <a:ext cx="10769600" cy="4525010"/>
            </a:xfrm>
            <a:custGeom>
              <a:avLst/>
              <a:gdLst/>
              <a:ahLst/>
              <a:cxnLst/>
              <a:rect l="l" t="t" r="r" b="b"/>
              <a:pathLst>
                <a:path w="10769600" h="4525010">
                  <a:moveTo>
                    <a:pt x="10769589" y="0"/>
                  </a:moveTo>
                  <a:lnTo>
                    <a:pt x="0" y="0"/>
                  </a:lnTo>
                  <a:lnTo>
                    <a:pt x="0" y="4524390"/>
                  </a:lnTo>
                  <a:lnTo>
                    <a:pt x="10769589" y="4524390"/>
                  </a:lnTo>
                  <a:lnTo>
                    <a:pt x="10769589" y="0"/>
                  </a:lnTo>
                  <a:close/>
                </a:path>
              </a:pathLst>
            </a:custGeom>
            <a:solidFill>
              <a:srgbClr val="98FF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9239" y="1408552"/>
            <a:ext cx="8850630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480435" algn="r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Microsoft Sans Serif"/>
                <a:cs typeface="Microsoft Sans Serif"/>
              </a:rPr>
              <a:t>Property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1: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if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a|1,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then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=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45" dirty="0">
                <a:latin typeface="Microsoft Sans Serif"/>
                <a:cs typeface="Microsoft Sans Serif"/>
              </a:rPr>
              <a:t>±1.</a:t>
            </a:r>
            <a:endParaRPr sz="3200" dirty="0">
              <a:latin typeface="Microsoft Sans Serif"/>
              <a:cs typeface="Microsoft Sans Serif"/>
            </a:endParaRPr>
          </a:p>
          <a:p>
            <a:pPr marL="12700" marR="2021839">
              <a:lnSpc>
                <a:spcPct val="200100"/>
              </a:lnSpc>
            </a:pPr>
            <a:r>
              <a:rPr sz="3200" spc="-5" dirty="0">
                <a:latin typeface="Microsoft Sans Serif"/>
                <a:cs typeface="Microsoft Sans Serif"/>
              </a:rPr>
              <a:t>Property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2: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if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a|b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b|a,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then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=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±b.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Property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3: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if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a|b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b|c,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then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a|c.</a:t>
            </a:r>
            <a:endParaRPr sz="3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 dirty="0">
              <a:latin typeface="Microsoft Sans Serif"/>
              <a:cs typeface="Microsoft Sans Serif"/>
            </a:endParaRPr>
          </a:p>
          <a:p>
            <a:pPr marR="3405504" algn="r">
              <a:lnSpc>
                <a:spcPct val="100000"/>
              </a:lnSpc>
            </a:pPr>
            <a:r>
              <a:rPr sz="3200" spc="-5" dirty="0">
                <a:latin typeface="Microsoft Sans Serif"/>
                <a:cs typeface="Microsoft Sans Serif"/>
              </a:rPr>
              <a:t>Property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4: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if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a|b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and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a|c,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then</a:t>
            </a:r>
            <a:endParaRPr sz="3200" dirty="0">
              <a:latin typeface="Microsoft Sans Serif"/>
              <a:cs typeface="Microsoft Sans Serif"/>
            </a:endParaRPr>
          </a:p>
          <a:p>
            <a:pPr marR="3475990" algn="r">
              <a:lnSpc>
                <a:spcPct val="100000"/>
              </a:lnSpc>
            </a:pPr>
            <a:r>
              <a:rPr sz="3200" spc="-5" dirty="0">
                <a:latin typeface="Microsoft Sans Serif"/>
                <a:cs typeface="Microsoft Sans Serif"/>
              </a:rPr>
              <a:t>a|(m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×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+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×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c),</a:t>
            </a:r>
          </a:p>
          <a:p>
            <a:pPr marL="2298700">
              <a:lnSpc>
                <a:spcPct val="100000"/>
              </a:lnSpc>
            </a:pPr>
            <a:r>
              <a:rPr sz="3200" spc="-5" dirty="0">
                <a:latin typeface="Microsoft Sans Serif"/>
                <a:cs typeface="Microsoft Sans Serif"/>
              </a:rPr>
              <a:t>where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m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are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arbitrary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integers</a:t>
            </a:r>
            <a:endParaRPr sz="320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09600" y="2362200"/>
            <a:ext cx="10871835" cy="0"/>
          </a:xfrm>
          <a:custGeom>
            <a:avLst/>
            <a:gdLst/>
            <a:ahLst/>
            <a:cxnLst/>
            <a:rect l="l" t="t" r="r" b="b"/>
            <a:pathLst>
              <a:path w="10871835">
                <a:moveTo>
                  <a:pt x="0" y="0"/>
                </a:moveTo>
                <a:lnTo>
                  <a:pt x="10871209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" y="5562600"/>
            <a:ext cx="10871835" cy="0"/>
          </a:xfrm>
          <a:custGeom>
            <a:avLst/>
            <a:gdLst/>
            <a:ahLst/>
            <a:cxnLst/>
            <a:rect l="l" t="t" r="r" b="b"/>
            <a:pathLst>
              <a:path w="10871835">
                <a:moveTo>
                  <a:pt x="0" y="0"/>
                </a:moveTo>
                <a:lnTo>
                  <a:pt x="10871209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0404" y="2454271"/>
            <a:ext cx="10769600" cy="2062480"/>
          </a:xfrm>
          <a:prstGeom prst="rect">
            <a:avLst/>
          </a:prstGeom>
          <a:solidFill>
            <a:srgbClr val="98FF32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3200" dirty="0">
                <a:latin typeface="Microsoft Sans Serif"/>
                <a:cs typeface="Microsoft Sans Serif"/>
              </a:rPr>
              <a:t>Fact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1: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The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integer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1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has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only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one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divisor,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itself.</a:t>
            </a:r>
            <a:endParaRPr sz="3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 dirty="0">
              <a:latin typeface="Microsoft Sans Serif"/>
              <a:cs typeface="Microsoft Sans Serif"/>
            </a:endParaRPr>
          </a:p>
          <a:p>
            <a:pPr marL="91440" marR="135255">
              <a:lnSpc>
                <a:spcPct val="100000"/>
              </a:lnSpc>
              <a:tabLst>
                <a:tab pos="2277745" algn="l"/>
              </a:tabLst>
            </a:pPr>
            <a:r>
              <a:rPr sz="3200" dirty="0">
                <a:latin typeface="Microsoft Sans Serif"/>
                <a:cs typeface="Microsoft Sans Serif"/>
              </a:rPr>
              <a:t>Fact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2:</a:t>
            </a:r>
            <a:r>
              <a:rPr sz="3200" spc="-15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Any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positive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integer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has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at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least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two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divisors,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1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and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itself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(but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it</a:t>
            </a:r>
            <a:r>
              <a:rPr sz="3200" spc="-15" dirty="0">
                <a:latin typeface="Times New Roman"/>
                <a:cs typeface="Times New Roman"/>
              </a:rPr>
              <a:t>	</a:t>
            </a:r>
            <a:r>
              <a:rPr sz="3200" dirty="0">
                <a:latin typeface="Microsoft Sans Serif"/>
                <a:cs typeface="Microsoft Sans Serif"/>
              </a:rPr>
              <a:t>can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have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more).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1719264"/>
            <a:ext cx="1524000" cy="56673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6338" y="1743578"/>
            <a:ext cx="775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Note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12804" y="17526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1185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804" y="35052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1185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3595" y="1844725"/>
            <a:ext cx="10770235" cy="1078230"/>
          </a:xfrm>
          <a:prstGeom prst="rect">
            <a:avLst/>
          </a:prstGeom>
          <a:solidFill>
            <a:srgbClr val="98FF32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 marR="116205">
              <a:lnSpc>
                <a:spcPct val="100000"/>
              </a:lnSpc>
              <a:spcBef>
                <a:spcPts val="270"/>
              </a:spcBef>
            </a:pPr>
            <a:r>
              <a:rPr sz="3200" dirty="0">
                <a:latin typeface="Microsoft Sans Serif"/>
                <a:cs typeface="Microsoft Sans Serif"/>
              </a:rPr>
              <a:t>The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greatest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common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divisor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of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two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positive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integers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the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largest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integer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that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can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divide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both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integers.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19250" y="1244849"/>
            <a:ext cx="3529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6F4403"/>
                </a:solidFill>
                <a:latin typeface="Microsoft Sans Serif"/>
                <a:cs typeface="Microsoft Sans Serif"/>
              </a:rPr>
              <a:t>Greatest</a:t>
            </a:r>
            <a:r>
              <a:rPr sz="2400" spc="-10" dirty="0">
                <a:solidFill>
                  <a:srgbClr val="6F440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6F4403"/>
                </a:solidFill>
                <a:latin typeface="Microsoft Sans Serif"/>
                <a:cs typeface="Microsoft Sans Serif"/>
              </a:rPr>
              <a:t>Common</a:t>
            </a:r>
            <a:r>
              <a:rPr sz="2400" spc="20" dirty="0">
                <a:solidFill>
                  <a:srgbClr val="6F4403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6F4403"/>
                </a:solidFill>
                <a:latin typeface="Microsoft Sans Serif"/>
                <a:cs typeface="Microsoft Sans Serif"/>
              </a:rPr>
              <a:t>Divisor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01" y="2097916"/>
            <a:ext cx="11493489" cy="32656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01977" y="902965"/>
            <a:ext cx="5935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>
                <a:solidFill>
                  <a:srgbClr val="000000"/>
                </a:solidFill>
              </a:rPr>
              <a:t>Common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spc="-35" dirty="0">
                <a:solidFill>
                  <a:srgbClr val="000000"/>
                </a:solidFill>
              </a:rPr>
              <a:t>divisors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of</a:t>
            </a:r>
            <a:r>
              <a:rPr sz="3600" spc="-55" dirty="0">
                <a:solidFill>
                  <a:srgbClr val="000000"/>
                </a:solidFill>
              </a:rPr>
              <a:t> </a:t>
            </a:r>
            <a:r>
              <a:rPr sz="3600" spc="-30" dirty="0">
                <a:solidFill>
                  <a:srgbClr val="000000"/>
                </a:solidFill>
              </a:rPr>
              <a:t>two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45" dirty="0">
                <a:solidFill>
                  <a:srgbClr val="000000"/>
                </a:solidFill>
              </a:rPr>
              <a:t>integers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1868" y="1445712"/>
            <a:ext cx="36582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6F4403"/>
                </a:solidFill>
              </a:rPr>
              <a:t>Euclidean</a:t>
            </a:r>
            <a:r>
              <a:rPr sz="3600" spc="-135" dirty="0">
                <a:solidFill>
                  <a:srgbClr val="6F4403"/>
                </a:solidFill>
              </a:rPr>
              <a:t> </a:t>
            </a:r>
            <a:r>
              <a:rPr sz="3600" spc="-30" dirty="0">
                <a:solidFill>
                  <a:srgbClr val="6F4403"/>
                </a:solidFill>
              </a:rPr>
              <a:t>Algorithm</a:t>
            </a:r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682620" y="2116196"/>
            <a:ext cx="10871835" cy="0"/>
          </a:xfrm>
          <a:custGeom>
            <a:avLst/>
            <a:gdLst/>
            <a:ahLst/>
            <a:cxnLst/>
            <a:rect l="l" t="t" r="r" b="b"/>
            <a:pathLst>
              <a:path w="10871835">
                <a:moveTo>
                  <a:pt x="0" y="0"/>
                </a:moveTo>
                <a:lnTo>
                  <a:pt x="10871219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2804" y="63246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1185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1209" y="4284726"/>
            <a:ext cx="10770235" cy="1570355"/>
          </a:xfrm>
          <a:prstGeom prst="rect">
            <a:avLst/>
          </a:prstGeom>
          <a:solidFill>
            <a:srgbClr val="98FF32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3200" dirty="0">
                <a:latin typeface="Microsoft Sans Serif"/>
                <a:cs typeface="Microsoft Sans Serif"/>
              </a:rPr>
              <a:t>Fact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1: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gcd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(a,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0)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=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endParaRPr sz="3200">
              <a:latin typeface="Microsoft Sans Serif"/>
              <a:cs typeface="Microsoft Sans Serif"/>
            </a:endParaRPr>
          </a:p>
          <a:p>
            <a:pPr marL="91440">
              <a:lnSpc>
                <a:spcPct val="100000"/>
              </a:lnSpc>
            </a:pPr>
            <a:r>
              <a:rPr sz="3200" dirty="0">
                <a:latin typeface="Microsoft Sans Serif"/>
                <a:cs typeface="Microsoft Sans Serif"/>
              </a:rPr>
              <a:t>Fact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2: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gcd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(a,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b)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=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gcd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(b,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r)</a:t>
            </a:r>
            <a:endParaRPr sz="3200">
              <a:latin typeface="Microsoft Sans Serif"/>
              <a:cs typeface="Microsoft Sans Serif"/>
            </a:endParaRPr>
          </a:p>
          <a:p>
            <a:pPr marL="1457325">
              <a:lnSpc>
                <a:spcPct val="100000"/>
              </a:lnSpc>
            </a:pPr>
            <a:r>
              <a:rPr sz="3200" spc="-5" dirty="0">
                <a:latin typeface="Microsoft Sans Serif"/>
                <a:cs typeface="Microsoft Sans Serif"/>
              </a:rPr>
              <a:t>where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r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remainder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dividing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by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8062" y="2349242"/>
            <a:ext cx="1086548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795" marR="5080" indent="-137795">
              <a:lnSpc>
                <a:spcPct val="100000"/>
              </a:lnSpc>
              <a:spcBef>
                <a:spcPts val="95"/>
              </a:spcBef>
              <a:buSzPct val="96428"/>
              <a:buFont typeface="Microsoft Sans Serif"/>
              <a:buChar char="•"/>
              <a:tabLst>
                <a:tab pos="137795" algn="l"/>
              </a:tabLst>
            </a:pPr>
            <a:r>
              <a:rPr sz="2800" spc="-10" dirty="0">
                <a:latin typeface="Calibri Light"/>
                <a:cs typeface="Calibri Light"/>
              </a:rPr>
              <a:t>Finding</a:t>
            </a:r>
            <a:r>
              <a:rPr sz="2800" spc="-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GCD</a:t>
            </a:r>
            <a:r>
              <a:rPr sz="2800" spc="2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of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two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positive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integer</a:t>
            </a:r>
            <a:r>
              <a:rPr sz="2800" spc="2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by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listing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all</a:t>
            </a:r>
            <a:r>
              <a:rPr sz="2800" spc="-10" dirty="0">
                <a:latin typeface="Calibri Light"/>
                <a:cs typeface="Calibri Light"/>
              </a:rPr>
              <a:t> common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divisor</a:t>
            </a:r>
            <a:r>
              <a:rPr sz="2800" spc="1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is</a:t>
            </a:r>
            <a:r>
              <a:rPr sz="2800" dirty="0">
                <a:latin typeface="Calibri Light"/>
                <a:cs typeface="Calibri Light"/>
              </a:rPr>
              <a:t> not </a:t>
            </a:r>
            <a:r>
              <a:rPr sz="2800" spc="-25" dirty="0">
                <a:latin typeface="Calibri Light"/>
                <a:cs typeface="Calibri Light"/>
              </a:rPr>
              <a:t>easy </a:t>
            </a:r>
            <a:r>
              <a:rPr sz="2800" spc="-62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when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two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integer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are</a:t>
            </a:r>
            <a:r>
              <a:rPr sz="2800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large.</a:t>
            </a:r>
            <a:endParaRPr sz="2800">
              <a:latin typeface="Calibri Light"/>
              <a:cs typeface="Calibri Light"/>
            </a:endParaRPr>
          </a:p>
          <a:p>
            <a:pPr marL="137160" indent="-125095">
              <a:lnSpc>
                <a:spcPct val="100000"/>
              </a:lnSpc>
              <a:buSzPct val="96428"/>
              <a:buFont typeface="Microsoft Sans Serif"/>
              <a:buChar char="•"/>
              <a:tabLst>
                <a:tab pos="137795" algn="l"/>
              </a:tabLst>
            </a:pPr>
            <a:r>
              <a:rPr sz="2800" spc="-30" dirty="0">
                <a:latin typeface="Calibri Light"/>
                <a:cs typeface="Calibri Light"/>
              </a:rPr>
              <a:t>Mathematician</a:t>
            </a:r>
            <a:r>
              <a:rPr sz="2800" spc="-8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Euclid</a:t>
            </a:r>
            <a:r>
              <a:rPr sz="2800" spc="-8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developed</a:t>
            </a:r>
            <a:r>
              <a:rPr sz="2800" spc="2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algorithm </a:t>
            </a:r>
            <a:r>
              <a:rPr sz="2800" spc="-15" dirty="0">
                <a:latin typeface="Calibri Light"/>
                <a:cs typeface="Calibri Light"/>
              </a:rPr>
              <a:t>to</a:t>
            </a:r>
            <a:r>
              <a:rPr sz="2800" spc="1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find</a:t>
            </a:r>
            <a:r>
              <a:rPr sz="2800" spc="-10" dirty="0">
                <a:latin typeface="Calibri Light"/>
                <a:cs typeface="Calibri Light"/>
              </a:rPr>
              <a:t> gcd</a:t>
            </a:r>
            <a:r>
              <a:rPr sz="2800" spc="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of</a:t>
            </a:r>
            <a:r>
              <a:rPr sz="2800" spc="1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2</a:t>
            </a:r>
            <a:r>
              <a:rPr sz="2800" spc="15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positive</a:t>
            </a:r>
            <a:r>
              <a:rPr sz="2800" spc="15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integer</a:t>
            </a:r>
            <a:endParaRPr sz="2800">
              <a:latin typeface="Calibri Light"/>
              <a:cs typeface="Calibri Light"/>
            </a:endParaRPr>
          </a:p>
          <a:p>
            <a:pPr marL="137160" indent="-125095">
              <a:lnSpc>
                <a:spcPct val="100000"/>
              </a:lnSpc>
              <a:buSzPct val="96428"/>
              <a:buFont typeface="Microsoft Sans Serif"/>
              <a:buChar char="•"/>
              <a:tabLst>
                <a:tab pos="137795" algn="l"/>
              </a:tabLst>
            </a:pPr>
            <a:r>
              <a:rPr sz="2800" spc="-5" dirty="0">
                <a:latin typeface="Calibri Light"/>
                <a:cs typeface="Calibri Light"/>
              </a:rPr>
              <a:t>It</a:t>
            </a:r>
            <a:r>
              <a:rPr sz="2800" spc="-1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is</a:t>
            </a:r>
            <a:r>
              <a:rPr sz="2800" spc="-10" dirty="0">
                <a:latin typeface="Calibri Light"/>
                <a:cs typeface="Calibri Light"/>
              </a:rPr>
              <a:t> </a:t>
            </a:r>
            <a:r>
              <a:rPr sz="2800" spc="-5" dirty="0">
                <a:latin typeface="Calibri Light"/>
                <a:cs typeface="Calibri Light"/>
              </a:rPr>
              <a:t>based on</a:t>
            </a:r>
            <a:r>
              <a:rPr sz="2800" spc="-10" dirty="0">
                <a:latin typeface="Calibri Light"/>
                <a:cs typeface="Calibri Light"/>
              </a:rPr>
              <a:t> two</a:t>
            </a:r>
            <a:r>
              <a:rPr sz="2800" spc="-5" dirty="0">
                <a:latin typeface="Calibri Light"/>
                <a:cs typeface="Calibri Light"/>
              </a:rPr>
              <a:t> </a:t>
            </a:r>
            <a:r>
              <a:rPr sz="2800" spc="-15" dirty="0">
                <a:latin typeface="Calibri Light"/>
                <a:cs typeface="Calibri Light"/>
              </a:rPr>
              <a:t>facts</a:t>
            </a:r>
            <a:endParaRPr sz="2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774314"/>
            <a:ext cx="34067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Security</a:t>
            </a:r>
            <a:r>
              <a:rPr spc="-185" dirty="0"/>
              <a:t> </a:t>
            </a:r>
            <a:r>
              <a:rPr spc="-45" dirty="0"/>
              <a:t>Goals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306" y="1796283"/>
            <a:ext cx="7239000" cy="35591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04139" marR="6350" indent="-91440">
              <a:lnSpc>
                <a:spcPts val="2590"/>
              </a:lnSpc>
              <a:spcBef>
                <a:spcPts val="425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</a:tabLst>
            </a:pP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2400" spc="4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information</a:t>
            </a:r>
            <a:r>
              <a:rPr sz="2400" spc="4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created</a:t>
            </a:r>
            <a:r>
              <a:rPr sz="2400" spc="4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2400" spc="43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stored</a:t>
            </a:r>
            <a:r>
              <a:rPr sz="2400" spc="4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by</a:t>
            </a:r>
            <a:r>
              <a:rPr sz="2400" spc="4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</a:t>
            </a:r>
            <a:r>
              <a:rPr sz="2400" spc="4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organization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needs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available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authorized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entities.</a:t>
            </a:r>
            <a:endParaRPr sz="2400">
              <a:latin typeface="Calibri"/>
              <a:cs typeface="Calibri"/>
            </a:endParaRPr>
          </a:p>
          <a:p>
            <a:pPr marL="103505" marR="5080" indent="-91440">
              <a:lnSpc>
                <a:spcPts val="2590"/>
              </a:lnSpc>
              <a:spcBef>
                <a:spcPts val="1410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  <a:tab pos="1784985" algn="l"/>
                <a:tab pos="2726690" algn="l"/>
                <a:tab pos="3183890" algn="l"/>
                <a:tab pos="3695065" algn="l"/>
                <a:tab pos="5166995" algn="l"/>
                <a:tab pos="6489065" algn="l"/>
              </a:tabLst>
            </a:pP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2400" spc="-50" dirty="0">
                <a:solidFill>
                  <a:srgbClr val="3F3F3F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orm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ti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ne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2400" spc="-35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tly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ch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2400" spc="-30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whi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h 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means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it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must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be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accessible</a:t>
            </a: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authorized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entities.</a:t>
            </a:r>
            <a:endParaRPr sz="2400">
              <a:latin typeface="Calibri"/>
              <a:cs typeface="Calibri"/>
            </a:endParaRPr>
          </a:p>
          <a:p>
            <a:pPr marL="120014" indent="-107950">
              <a:lnSpc>
                <a:spcPts val="2735"/>
              </a:lnSpc>
              <a:spcBef>
                <a:spcPts val="1085"/>
              </a:spcBef>
              <a:buClr>
                <a:srgbClr val="93B6D2"/>
              </a:buClr>
              <a:buSzPct val="95833"/>
              <a:buFont typeface="Microsoft Sans Serif"/>
              <a:buChar char="•"/>
              <a:tabLst>
                <a:tab pos="120650" algn="l"/>
                <a:tab pos="1724025" algn="l"/>
                <a:tab pos="2112645" algn="l"/>
                <a:tab pos="2726690" algn="l"/>
                <a:tab pos="4008754" algn="l"/>
                <a:tab pos="4438650" algn="l"/>
                <a:tab pos="5376545" algn="l"/>
                <a:tab pos="7035800" algn="l"/>
              </a:tabLst>
            </a:pPr>
            <a:r>
              <a:rPr sz="2400" b="1" spc="-6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2400" b="1" spc="-35" dirty="0">
                <a:solidFill>
                  <a:srgbClr val="3F3F3F"/>
                </a:solidFill>
                <a:latin typeface="Calibri"/>
                <a:cs typeface="Calibri"/>
              </a:rPr>
              <a:t>v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aila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b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2400" b="1" spc="-1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3F3F3F"/>
                </a:solidFill>
                <a:latin typeface="Calibri"/>
                <a:cs typeface="Calibri"/>
              </a:rPr>
              <a:t>ty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th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erty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24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which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103505">
              <a:lnSpc>
                <a:spcPts val="2735"/>
              </a:lnSpc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accessible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modifiable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authorized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entities.</a:t>
            </a:r>
            <a:endParaRPr sz="2400">
              <a:latin typeface="Calibri"/>
              <a:cs typeface="Calibri"/>
            </a:endParaRPr>
          </a:p>
          <a:p>
            <a:pPr marL="103505" marR="5080" indent="-22860" algn="just">
              <a:lnSpc>
                <a:spcPct val="90000"/>
              </a:lnSpc>
              <a:spcBef>
                <a:spcPts val="1390"/>
              </a:spcBef>
            </a:pP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Example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Imagine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what would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happen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 bank if the 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customers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 could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not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access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 their</a:t>
            </a:r>
            <a:r>
              <a:rPr sz="24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accounts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2400" spc="-5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transactions.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35877" y="2341566"/>
            <a:ext cx="4238625" cy="2879725"/>
            <a:chOff x="7735877" y="2341566"/>
            <a:chExt cx="4238625" cy="2879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5486" y="2351022"/>
              <a:ext cx="4207636" cy="28606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40639" y="2346329"/>
              <a:ext cx="4229100" cy="2870200"/>
            </a:xfrm>
            <a:custGeom>
              <a:avLst/>
              <a:gdLst/>
              <a:ahLst/>
              <a:cxnLst/>
              <a:rect l="l" t="t" r="r" b="b"/>
              <a:pathLst>
                <a:path w="4229100" h="2870200">
                  <a:moveTo>
                    <a:pt x="0" y="2870191"/>
                  </a:moveTo>
                  <a:lnTo>
                    <a:pt x="4229099" y="2870191"/>
                  </a:lnTo>
                  <a:lnTo>
                    <a:pt x="4229099" y="0"/>
                  </a:lnTo>
                  <a:lnTo>
                    <a:pt x="0" y="0"/>
                  </a:lnTo>
                  <a:lnTo>
                    <a:pt x="0" y="2870191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38500" y="6554823"/>
            <a:ext cx="2718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DEPARTMENT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COMPUTER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81190" y="6547202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70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55269" y="1151072"/>
            <a:ext cx="132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GCD(</a:t>
            </a:r>
            <a:r>
              <a:rPr sz="1800" spc="-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36,10)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36219" y="1894721"/>
          <a:ext cx="7614284" cy="2851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0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5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GCD(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0,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2155"/>
                        </a:lnSpc>
                        <a:spcBef>
                          <a:spcPts val="82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)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10</a:t>
                      </a:r>
                      <a:r>
                        <a:rPr sz="18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(1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477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5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2095" algn="ctr">
                        <a:lnSpc>
                          <a:spcPts val="2065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GCD(6,4)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2155"/>
                        </a:lnSpc>
                        <a:spcBef>
                          <a:spcPts val="82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4)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( 1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477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4320" algn="ctr">
                        <a:lnSpc>
                          <a:spcPts val="2065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3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GCD(4,2)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2335">
                        <a:lnSpc>
                          <a:spcPts val="2155"/>
                        </a:lnSpc>
                        <a:spcBef>
                          <a:spcPts val="82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sz="18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)</a:t>
                      </a:r>
                      <a:r>
                        <a:rPr sz="18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(2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477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4960" algn="r">
                        <a:lnSpc>
                          <a:spcPts val="2065"/>
                        </a:lnSpc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GCD(2,0)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marR="290830" algn="r">
                        <a:lnSpc>
                          <a:spcPts val="2080"/>
                        </a:lnSpc>
                        <a:spcBef>
                          <a:spcPts val="82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477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990085" y="1163817"/>
            <a:ext cx="811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1</a:t>
            </a:r>
            <a:r>
              <a:rPr sz="1800" spc="-10" dirty="0">
                <a:latin typeface="Microsoft Sans Serif"/>
                <a:cs typeface="Microsoft Sans Serif"/>
              </a:rPr>
              <a:t>0</a:t>
            </a:r>
            <a:r>
              <a:rPr sz="1800" dirty="0">
                <a:latin typeface="Microsoft Sans Serif"/>
                <a:cs typeface="Microsoft Sans Serif"/>
              </a:rPr>
              <a:t>)3</a:t>
            </a:r>
            <a:r>
              <a:rPr sz="1800" spc="-10" dirty="0">
                <a:latin typeface="Microsoft Sans Serif"/>
                <a:cs typeface="Microsoft Sans Serif"/>
              </a:rPr>
              <a:t>6</a:t>
            </a:r>
            <a:r>
              <a:rPr sz="1800" dirty="0">
                <a:latin typeface="Microsoft Sans Serif"/>
                <a:cs typeface="Microsoft Sans Serif"/>
              </a:rPr>
              <a:t>(3</a:t>
            </a:r>
            <a:endParaRPr sz="18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30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511" y="5116142"/>
            <a:ext cx="1028255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447290" algn="l"/>
              </a:tabLst>
            </a:pP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sz="32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second</a:t>
            </a:r>
            <a:r>
              <a:rPr sz="32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fact</a:t>
            </a:r>
            <a:r>
              <a:rPr sz="32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allow</a:t>
            </a:r>
            <a:r>
              <a:rPr sz="32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to</a:t>
            </a:r>
            <a:r>
              <a:rPr sz="3200" spc="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change</a:t>
            </a:r>
            <a:r>
              <a:rPr sz="32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value</a:t>
            </a:r>
            <a:r>
              <a:rPr sz="32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of</a:t>
            </a:r>
            <a:r>
              <a:rPr sz="32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32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and</a:t>
            </a:r>
            <a:r>
              <a:rPr sz="32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b</a:t>
            </a:r>
            <a:r>
              <a:rPr sz="32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,</a:t>
            </a:r>
            <a:r>
              <a:rPr sz="32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until</a:t>
            </a:r>
            <a:r>
              <a:rPr sz="32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b </a:t>
            </a:r>
            <a:r>
              <a:rPr sz="3200" spc="-8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becomes</a:t>
            </a:r>
            <a:r>
              <a:rPr sz="32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0,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GCD(36,10)</a:t>
            </a:r>
            <a:r>
              <a:rPr sz="32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 =</a:t>
            </a:r>
            <a:r>
              <a:rPr sz="3200" u="heavy" spc="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32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2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450" y="1066784"/>
            <a:ext cx="9336024" cy="348774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99382" y="598673"/>
            <a:ext cx="2273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Euclidean</a:t>
            </a:r>
            <a:r>
              <a:rPr sz="2000" spc="-1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Algorithm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2620" y="4954523"/>
            <a:ext cx="10871835" cy="635"/>
          </a:xfrm>
          <a:custGeom>
            <a:avLst/>
            <a:gdLst/>
            <a:ahLst/>
            <a:cxnLst/>
            <a:rect l="l" t="t" r="r" b="b"/>
            <a:pathLst>
              <a:path w="10871835" h="635">
                <a:moveTo>
                  <a:pt x="0" y="0"/>
                </a:moveTo>
                <a:lnTo>
                  <a:pt x="10871219" y="131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620" y="6173784"/>
            <a:ext cx="10871835" cy="0"/>
          </a:xfrm>
          <a:custGeom>
            <a:avLst/>
            <a:gdLst/>
            <a:ahLst/>
            <a:cxnLst/>
            <a:rect l="l" t="t" r="r" b="b"/>
            <a:pathLst>
              <a:path w="10871835">
                <a:moveTo>
                  <a:pt x="0" y="0"/>
                </a:moveTo>
                <a:lnTo>
                  <a:pt x="10871219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3425" y="5046665"/>
            <a:ext cx="10769600" cy="1066800"/>
          </a:xfrm>
          <a:prstGeom prst="rect">
            <a:avLst/>
          </a:prstGeom>
          <a:solidFill>
            <a:srgbClr val="98FF32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 marR="935355">
              <a:lnSpc>
                <a:spcPct val="100000"/>
              </a:lnSpc>
              <a:spcBef>
                <a:spcPts val="275"/>
              </a:spcBef>
            </a:pPr>
            <a:r>
              <a:rPr sz="3200" spc="-5" dirty="0">
                <a:latin typeface="Microsoft Sans Serif"/>
                <a:cs typeface="Microsoft Sans Serif"/>
              </a:rPr>
              <a:t>When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gcd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(a,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b)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=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1,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we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say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that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are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relatively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prime.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12804" y="31242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1185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804" y="43434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1185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3595" y="3216270"/>
            <a:ext cx="10770235" cy="1066800"/>
          </a:xfrm>
          <a:prstGeom prst="rect">
            <a:avLst/>
          </a:prstGeom>
          <a:solidFill>
            <a:srgbClr val="98FF32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 marR="935990">
              <a:lnSpc>
                <a:spcPct val="100000"/>
              </a:lnSpc>
              <a:spcBef>
                <a:spcPts val="275"/>
              </a:spcBef>
            </a:pPr>
            <a:r>
              <a:rPr sz="3200" spc="-5" dirty="0">
                <a:latin typeface="Microsoft Sans Serif"/>
                <a:cs typeface="Microsoft Sans Serif"/>
              </a:rPr>
              <a:t>When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gcd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(a,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b)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=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1,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we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say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that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are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relatively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prime.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712" y="2514548"/>
            <a:ext cx="1524000" cy="56673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31515" y="2539107"/>
            <a:ext cx="775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Note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740" y="1011936"/>
            <a:ext cx="7557770" cy="1671955"/>
            <a:chOff x="205740" y="1011936"/>
            <a:chExt cx="7557770" cy="1671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848" y="1011936"/>
              <a:ext cx="996696" cy="6797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27" y="1011936"/>
              <a:ext cx="829056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520" y="1011936"/>
              <a:ext cx="1507235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9191" y="1011936"/>
              <a:ext cx="1574291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3443" y="1011936"/>
              <a:ext cx="128473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1184" y="1011936"/>
              <a:ext cx="659891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7987" y="1011936"/>
              <a:ext cx="1082039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1511" y="1011936"/>
              <a:ext cx="91287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5872" y="1011936"/>
              <a:ext cx="108204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2528" y="1011936"/>
              <a:ext cx="490727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740" y="2004060"/>
              <a:ext cx="856488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188" y="2004060"/>
              <a:ext cx="1065276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7423" y="2004060"/>
              <a:ext cx="896112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63495" y="2004060"/>
              <a:ext cx="50749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65604" y="2004060"/>
              <a:ext cx="1082039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42260" y="2004060"/>
              <a:ext cx="490728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12947" y="2004060"/>
              <a:ext cx="1082040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89604" y="2004060"/>
              <a:ext cx="507491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8580" y="2004060"/>
              <a:ext cx="583691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40707" y="2004060"/>
              <a:ext cx="743712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79036" y="2004060"/>
              <a:ext cx="490727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5740" y="1546859"/>
              <a:ext cx="1504187" cy="67970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83540" y="921854"/>
            <a:ext cx="7178040" cy="1553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1600">
              <a:lnSpc>
                <a:spcPct val="146400"/>
              </a:lnSpc>
              <a:spcBef>
                <a:spcPts val="95"/>
              </a:spcBef>
            </a:pPr>
            <a:r>
              <a:rPr sz="2400" spc="-10" dirty="0">
                <a:latin typeface="Microsoft Sans Serif"/>
                <a:cs typeface="Microsoft Sans Serif"/>
              </a:rPr>
              <a:t>Find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greatest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common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divisor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2740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1760.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25" dirty="0">
                <a:latin typeface="Microsoft Sans Serif"/>
                <a:cs typeface="Microsoft Sans Serif"/>
              </a:rPr>
              <a:t>We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have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gcd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(2740,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1760)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20.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5116" y="2447864"/>
            <a:ext cx="7021464" cy="383069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8380407" y="3348037"/>
            <a:ext cx="3190875" cy="2905125"/>
            <a:chOff x="8380407" y="3348037"/>
            <a:chExt cx="3190875" cy="2905125"/>
          </a:xfrm>
        </p:grpSpPr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66216" y="3433763"/>
              <a:ext cx="3048014" cy="28098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385169" y="3352800"/>
              <a:ext cx="3181350" cy="2895600"/>
            </a:xfrm>
            <a:custGeom>
              <a:avLst/>
              <a:gdLst/>
              <a:ahLst/>
              <a:cxnLst/>
              <a:rect l="l" t="t" r="r" b="b"/>
              <a:pathLst>
                <a:path w="3181350" h="2895600">
                  <a:moveTo>
                    <a:pt x="0" y="2895599"/>
                  </a:moveTo>
                  <a:lnTo>
                    <a:pt x="3181349" y="2895599"/>
                  </a:lnTo>
                  <a:lnTo>
                    <a:pt x="3181349" y="0"/>
                  </a:lnTo>
                  <a:lnTo>
                    <a:pt x="0" y="0"/>
                  </a:lnTo>
                  <a:lnTo>
                    <a:pt x="0" y="2895599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8150161" y="160332"/>
            <a:ext cx="3571875" cy="3009900"/>
            <a:chOff x="8150161" y="160332"/>
            <a:chExt cx="3571875" cy="3009900"/>
          </a:xfrm>
        </p:grpSpPr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02615" y="284104"/>
              <a:ext cx="3371864" cy="279082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54923" y="165095"/>
              <a:ext cx="3562350" cy="3000375"/>
            </a:xfrm>
            <a:custGeom>
              <a:avLst/>
              <a:gdLst/>
              <a:ahLst/>
              <a:cxnLst/>
              <a:rect l="l" t="t" r="r" b="b"/>
              <a:pathLst>
                <a:path w="3562350" h="3000375">
                  <a:moveTo>
                    <a:pt x="0" y="3000374"/>
                  </a:moveTo>
                  <a:lnTo>
                    <a:pt x="3562349" y="3000374"/>
                  </a:lnTo>
                  <a:lnTo>
                    <a:pt x="3562349" y="0"/>
                  </a:lnTo>
                  <a:lnTo>
                    <a:pt x="0" y="0"/>
                  </a:lnTo>
                  <a:lnTo>
                    <a:pt x="0" y="3000374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29" y="696858"/>
            <a:ext cx="7021555" cy="383069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52187" y="1616934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2011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54777" y="2440066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2014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64961" y="3263105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2011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24270" y="4086316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2011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95766" y="4909277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2011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55909" y="5732595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2011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91786" y="885896"/>
            <a:ext cx="4584065" cy="523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1760)2740(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1</a:t>
            </a:r>
            <a:endParaRPr sz="1800">
              <a:latin typeface="Microsoft Sans Serif"/>
              <a:cs typeface="Microsoft Sans Serif"/>
            </a:endParaRPr>
          </a:p>
          <a:p>
            <a:pPr marL="596265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1760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R="1388110" algn="ctr">
              <a:lnSpc>
                <a:spcPct val="100000"/>
              </a:lnSpc>
            </a:pPr>
            <a:r>
              <a:rPr sz="1800" spc="-5" dirty="0">
                <a:latin typeface="Microsoft Sans Serif"/>
                <a:cs typeface="Microsoft Sans Serif"/>
              </a:rPr>
              <a:t>980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) </a:t>
            </a:r>
            <a:r>
              <a:rPr sz="1800" spc="-5" dirty="0">
                <a:latin typeface="Microsoft Sans Serif"/>
                <a:cs typeface="Microsoft Sans Serif"/>
              </a:rPr>
              <a:t>1760</a:t>
            </a:r>
            <a:r>
              <a:rPr sz="1800" dirty="0">
                <a:latin typeface="Microsoft Sans Serif"/>
                <a:cs typeface="Microsoft Sans Serif"/>
              </a:rPr>
              <a:t> (1</a:t>
            </a:r>
            <a:endParaRPr sz="1800">
              <a:latin typeface="Microsoft Sans Serif"/>
              <a:cs typeface="Microsoft Sans Serif"/>
            </a:endParaRPr>
          </a:p>
          <a:p>
            <a:pPr marL="1689100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980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1753235">
              <a:lnSpc>
                <a:spcPct val="100000"/>
              </a:lnSpc>
            </a:pPr>
            <a:r>
              <a:rPr sz="1800" spc="-5" dirty="0">
                <a:latin typeface="Microsoft Sans Serif"/>
                <a:cs typeface="Microsoft Sans Serif"/>
              </a:rPr>
              <a:t>780)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980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1</a:t>
            </a:r>
            <a:endParaRPr sz="1800">
              <a:latin typeface="Microsoft Sans Serif"/>
              <a:cs typeface="Microsoft Sans Serif"/>
            </a:endParaRPr>
          </a:p>
          <a:p>
            <a:pPr marL="2310765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780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2310765">
              <a:lnSpc>
                <a:spcPct val="100000"/>
              </a:lnSpc>
            </a:pPr>
            <a:r>
              <a:rPr sz="1800" spc="-5" dirty="0">
                <a:latin typeface="Microsoft Sans Serif"/>
                <a:cs typeface="Microsoft Sans Serif"/>
              </a:rPr>
              <a:t>200</a:t>
            </a:r>
            <a:r>
              <a:rPr sz="1800" dirty="0">
                <a:latin typeface="Microsoft Sans Serif"/>
                <a:cs typeface="Microsoft Sans Serif"/>
              </a:rPr>
              <a:t> ) </a:t>
            </a:r>
            <a:r>
              <a:rPr sz="1800" spc="-5" dirty="0">
                <a:latin typeface="Microsoft Sans Serif"/>
                <a:cs typeface="Microsoft Sans Serif"/>
              </a:rPr>
              <a:t>780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(3</a:t>
            </a:r>
            <a:endParaRPr sz="1800">
              <a:latin typeface="Microsoft Sans Serif"/>
              <a:cs typeface="Microsoft Sans Serif"/>
            </a:endParaRPr>
          </a:p>
          <a:p>
            <a:pPr marL="292036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Microsoft Sans Serif"/>
                <a:cs typeface="Microsoft Sans Serif"/>
              </a:rPr>
              <a:t>600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293433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Microsoft Sans Serif"/>
                <a:cs typeface="Microsoft Sans Serif"/>
              </a:rPr>
              <a:t>180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)200 </a:t>
            </a:r>
            <a:r>
              <a:rPr sz="1800" dirty="0">
                <a:latin typeface="Microsoft Sans Serif"/>
                <a:cs typeface="Microsoft Sans Serif"/>
              </a:rPr>
              <a:t>(1</a:t>
            </a:r>
            <a:endParaRPr sz="1800">
              <a:latin typeface="Microsoft Sans Serif"/>
              <a:cs typeface="Microsoft Sans Serif"/>
            </a:endParaRPr>
          </a:p>
          <a:p>
            <a:pPr marL="3491865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180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3658235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20)180(9</a:t>
            </a:r>
            <a:endParaRPr sz="1800">
              <a:latin typeface="Microsoft Sans Serif"/>
              <a:cs typeface="Microsoft Sans Serif"/>
            </a:endParaRPr>
          </a:p>
          <a:p>
            <a:pPr marL="3898900" algn="ctr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180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3926840" algn="ctr">
              <a:lnSpc>
                <a:spcPct val="100000"/>
              </a:lnSpc>
            </a:pPr>
            <a:r>
              <a:rPr sz="1800" dirty="0">
                <a:latin typeface="Microsoft Sans Serif"/>
                <a:cs typeface="Microsoft Sans Serif"/>
              </a:rPr>
              <a:t>0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7910" y="4351401"/>
            <a:ext cx="2435223" cy="205257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7847" y="1938527"/>
            <a:ext cx="6777355" cy="680085"/>
            <a:chOff x="307847" y="1938527"/>
            <a:chExt cx="6777355" cy="680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847" y="1938527"/>
              <a:ext cx="996696" cy="6797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28" y="1938527"/>
              <a:ext cx="829056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520" y="1938527"/>
              <a:ext cx="1507235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9192" y="1938527"/>
              <a:ext cx="1574291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3444" y="1938527"/>
              <a:ext cx="128473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1183" y="1938527"/>
              <a:ext cx="659891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7988" y="1938527"/>
              <a:ext cx="743712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3183" y="1938527"/>
              <a:ext cx="91287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6019" y="1938527"/>
              <a:ext cx="743712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4347" y="1938527"/>
              <a:ext cx="490727" cy="679703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85338" y="2018153"/>
            <a:ext cx="6397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Find</a:t>
            </a:r>
            <a:r>
              <a:rPr sz="2400" spc="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greatest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common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divisor</a:t>
            </a:r>
            <a:r>
              <a:rPr sz="2400" spc="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of</a:t>
            </a:r>
            <a:r>
              <a:rPr sz="2400" spc="1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25</a:t>
            </a:r>
            <a:r>
              <a:rPr sz="2400" spc="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60.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7687" y="2671762"/>
            <a:ext cx="3571875" cy="3009900"/>
            <a:chOff x="547687" y="2671762"/>
            <a:chExt cx="3571875" cy="3009900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089" y="2795585"/>
              <a:ext cx="3371864" cy="27908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2450" y="2676525"/>
              <a:ext cx="3562350" cy="3000375"/>
            </a:xfrm>
            <a:custGeom>
              <a:avLst/>
              <a:gdLst/>
              <a:ahLst/>
              <a:cxnLst/>
              <a:rect l="l" t="t" r="r" b="b"/>
              <a:pathLst>
                <a:path w="3562350" h="3000375">
                  <a:moveTo>
                    <a:pt x="0" y="3000374"/>
                  </a:moveTo>
                  <a:lnTo>
                    <a:pt x="3562349" y="3000374"/>
                  </a:lnTo>
                  <a:lnTo>
                    <a:pt x="3562349" y="0"/>
                  </a:lnTo>
                  <a:lnTo>
                    <a:pt x="0" y="0"/>
                  </a:lnTo>
                  <a:lnTo>
                    <a:pt x="0" y="3000374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740" y="1011936"/>
            <a:ext cx="6879590" cy="1671955"/>
            <a:chOff x="205740" y="1011936"/>
            <a:chExt cx="6879590" cy="1671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848" y="1011936"/>
              <a:ext cx="996696" cy="6797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27" y="1011936"/>
              <a:ext cx="829056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520" y="1011936"/>
              <a:ext cx="1507235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9191" y="1011936"/>
              <a:ext cx="1574291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3443" y="1011936"/>
              <a:ext cx="128473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1184" y="1011936"/>
              <a:ext cx="659891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7987" y="1011936"/>
              <a:ext cx="743712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3184" y="1011936"/>
              <a:ext cx="91287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6019" y="1011936"/>
              <a:ext cx="743712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4348" y="1011936"/>
              <a:ext cx="490727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740" y="2004060"/>
              <a:ext cx="856488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188" y="2004060"/>
              <a:ext cx="1065276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7423" y="2004060"/>
              <a:ext cx="896112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63495" y="2004060"/>
              <a:ext cx="50749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65604" y="2004060"/>
              <a:ext cx="743712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3932" y="2004060"/>
              <a:ext cx="490728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3095" y="2004060"/>
              <a:ext cx="743711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11423" y="2004060"/>
              <a:ext cx="507491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98875" y="2004060"/>
              <a:ext cx="583691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61004" y="2004060"/>
              <a:ext cx="574548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30168" y="2004060"/>
              <a:ext cx="490727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5740" y="1623059"/>
              <a:ext cx="1504187" cy="67970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83540" y="1090925"/>
            <a:ext cx="6499225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Microsoft Sans Serif"/>
                <a:cs typeface="Microsoft Sans Serif"/>
              </a:rPr>
              <a:t>Find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greatest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common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divisor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25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60.</a:t>
            </a:r>
            <a:endParaRPr sz="24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-25" dirty="0">
                <a:latin typeface="Microsoft Sans Serif"/>
                <a:cs typeface="Microsoft Sans Serif"/>
              </a:rPr>
              <a:t>We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have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gcd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(25,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6</a:t>
            </a:r>
            <a:r>
              <a:rPr lang="en-US" sz="2400" spc="-5" dirty="0">
                <a:latin typeface="Microsoft Sans Serif"/>
                <a:cs typeface="Microsoft Sans Serif"/>
              </a:rPr>
              <a:t>0</a:t>
            </a:r>
            <a:r>
              <a:rPr sz="2400" spc="-5" dirty="0">
                <a:latin typeface="Microsoft Sans Serif"/>
                <a:cs typeface="Microsoft Sans Serif"/>
              </a:rPr>
              <a:t>)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5.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36562" y="2565400"/>
            <a:ext cx="6862693" cy="2827272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5838" y="1204412"/>
            <a:ext cx="54565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6F4403"/>
                </a:solidFill>
              </a:rPr>
              <a:t>Extended</a:t>
            </a:r>
            <a:r>
              <a:rPr sz="3600" spc="-95" dirty="0">
                <a:solidFill>
                  <a:srgbClr val="6F4403"/>
                </a:solidFill>
              </a:rPr>
              <a:t> </a:t>
            </a:r>
            <a:r>
              <a:rPr sz="3600" spc="-25" dirty="0">
                <a:solidFill>
                  <a:srgbClr val="6F4403"/>
                </a:solidFill>
              </a:rPr>
              <a:t>Euclidean</a:t>
            </a:r>
            <a:r>
              <a:rPr sz="3600" spc="-95" dirty="0">
                <a:solidFill>
                  <a:srgbClr val="6F4403"/>
                </a:solidFill>
              </a:rPr>
              <a:t> </a:t>
            </a:r>
            <a:r>
              <a:rPr sz="3600" spc="-30" dirty="0">
                <a:solidFill>
                  <a:srgbClr val="6F4403"/>
                </a:solidFill>
              </a:rPr>
              <a:t>Algorithm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425195" y="2157983"/>
            <a:ext cx="11193780" cy="1045844"/>
            <a:chOff x="425195" y="2157983"/>
            <a:chExt cx="11193780" cy="104584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5" y="2157983"/>
              <a:ext cx="120091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548" y="2157983"/>
              <a:ext cx="879347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6335" y="2157983"/>
              <a:ext cx="149047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7247" y="2157983"/>
              <a:ext cx="574547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0712" y="2157983"/>
              <a:ext cx="91287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4028" y="2157983"/>
              <a:ext cx="659891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4360" y="2157983"/>
              <a:ext cx="794003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8804" y="2157983"/>
              <a:ext cx="1083564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2807" y="2157983"/>
              <a:ext cx="1083563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5287" y="2157983"/>
              <a:ext cx="659891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64095" y="2157983"/>
              <a:ext cx="896111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0648" y="2157983"/>
              <a:ext cx="1100327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1415" y="2157983"/>
              <a:ext cx="879348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71203" y="2157983"/>
              <a:ext cx="1574292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55936" y="2157983"/>
              <a:ext cx="556259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2636" y="2157983"/>
              <a:ext cx="912876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45952" y="2157983"/>
              <a:ext cx="573024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5195" y="2523743"/>
              <a:ext cx="1048512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3668" y="2523743"/>
              <a:ext cx="914400" cy="67970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02682" y="2236161"/>
            <a:ext cx="10815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Given</a:t>
            </a:r>
            <a:r>
              <a:rPr sz="2400" spc="2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two</a:t>
            </a:r>
            <a:r>
              <a:rPr sz="2400" spc="27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integers</a:t>
            </a:r>
            <a:r>
              <a:rPr sz="2400" spc="2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254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27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b,</a:t>
            </a:r>
            <a:r>
              <a:rPr sz="2400" spc="28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we</a:t>
            </a:r>
            <a:r>
              <a:rPr sz="2400" spc="27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often</a:t>
            </a:r>
            <a:r>
              <a:rPr sz="2400" spc="27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need</a:t>
            </a:r>
            <a:r>
              <a:rPr sz="2400" spc="2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2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find</a:t>
            </a:r>
            <a:r>
              <a:rPr sz="2400" spc="26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other</a:t>
            </a:r>
            <a:r>
              <a:rPr sz="2400" spc="2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two</a:t>
            </a:r>
            <a:r>
              <a:rPr sz="2400" spc="27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integers,</a:t>
            </a:r>
            <a:r>
              <a:rPr sz="2400" spc="2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</a:t>
            </a:r>
            <a:r>
              <a:rPr sz="2400" spc="254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27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t,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such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that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78049" y="3170236"/>
            <a:ext cx="7283439" cy="69373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409955" y="3928871"/>
            <a:ext cx="11193780" cy="1045844"/>
            <a:chOff x="409955" y="3928871"/>
            <a:chExt cx="11193780" cy="1045844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9955" y="3928871"/>
              <a:ext cx="929640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0223" y="3928871"/>
              <a:ext cx="1659636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80488" y="3928871"/>
              <a:ext cx="1746503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17620" y="3928871"/>
              <a:ext cx="1662684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70932" y="3928871"/>
              <a:ext cx="896112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57671" y="3928871"/>
              <a:ext cx="1609343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57644" y="3928871"/>
              <a:ext cx="829055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7327" y="3928871"/>
              <a:ext cx="896112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64067" y="3928871"/>
              <a:ext cx="762000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16696" y="3928871"/>
              <a:ext cx="675131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82455" y="3928871"/>
              <a:ext cx="912876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85960" y="3928871"/>
              <a:ext cx="659892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36479" y="3928871"/>
              <a:ext cx="829055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56163" y="3928871"/>
              <a:ext cx="1147572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9955" y="4294631"/>
              <a:ext cx="981456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9847" y="4294631"/>
              <a:ext cx="1606295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59151" y="4294631"/>
              <a:ext cx="829056" cy="679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68167" y="4294631"/>
              <a:ext cx="1132332" cy="6797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81984" y="4294631"/>
              <a:ext cx="659891" cy="6797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20311" y="4294631"/>
              <a:ext cx="557784" cy="6797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56532" y="4294631"/>
              <a:ext cx="912876" cy="6797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850891" y="4294631"/>
              <a:ext cx="490727" cy="6797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936235" y="4294631"/>
              <a:ext cx="490727" cy="67970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86839" y="4008244"/>
            <a:ext cx="10817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extended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Euclidean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algorithm</a:t>
            </a:r>
            <a:r>
              <a:rPr sz="2400" spc="1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can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calculate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gcd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(a,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b)</a:t>
            </a:r>
            <a:r>
              <a:rPr sz="2400" spc="10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at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same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time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calculate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value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610" y="1676415"/>
            <a:ext cx="11456913" cy="3638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1048" y="963925"/>
            <a:ext cx="4189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00"/>
                </a:solidFill>
                <a:latin typeface="Microsoft Sans Serif"/>
                <a:cs typeface="Microsoft Sans Serif"/>
              </a:rPr>
              <a:t>Extended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 Euclidean</a:t>
            </a:r>
            <a:r>
              <a:rPr sz="200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algorithm,</a:t>
            </a:r>
            <a:r>
              <a:rPr sz="2000" spc="-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000000"/>
                </a:solidFill>
                <a:latin typeface="Microsoft Sans Serif"/>
                <a:cs typeface="Microsoft Sans Serif"/>
              </a:rPr>
              <a:t>part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122" y="703575"/>
            <a:ext cx="34036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00"/>
                </a:solidFill>
                <a:latin typeface="Microsoft Sans Serif"/>
                <a:cs typeface="Microsoft Sans Serif"/>
              </a:rPr>
              <a:t>Extended</a:t>
            </a:r>
            <a:r>
              <a:rPr sz="20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Euclidean</a:t>
            </a:r>
            <a:r>
              <a:rPr sz="20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algorithm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672137" y="147643"/>
            <a:ext cx="2675255" cy="2917825"/>
            <a:chOff x="5672137" y="147643"/>
            <a:chExt cx="2675255" cy="2917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7628" y="226312"/>
              <a:ext cx="2404218" cy="28295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76900" y="152406"/>
              <a:ext cx="2665730" cy="2908300"/>
            </a:xfrm>
            <a:custGeom>
              <a:avLst/>
              <a:gdLst/>
              <a:ahLst/>
              <a:cxnLst/>
              <a:rect l="l" t="t" r="r" b="b"/>
              <a:pathLst>
                <a:path w="2665729" h="2908300">
                  <a:moveTo>
                    <a:pt x="0" y="2908303"/>
                  </a:moveTo>
                  <a:lnTo>
                    <a:pt x="2665344" y="2908303"/>
                  </a:lnTo>
                  <a:lnTo>
                    <a:pt x="2665344" y="0"/>
                  </a:lnTo>
                  <a:lnTo>
                    <a:pt x="0" y="0"/>
                  </a:lnTo>
                  <a:lnTo>
                    <a:pt x="0" y="2908303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568901" y="3452812"/>
            <a:ext cx="3049905" cy="2879725"/>
            <a:chOff x="5568901" y="3452812"/>
            <a:chExt cx="3049905" cy="28797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4181" y="3462335"/>
              <a:ext cx="2890858" cy="28606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73664" y="3457575"/>
              <a:ext cx="3040380" cy="2870200"/>
            </a:xfrm>
            <a:custGeom>
              <a:avLst/>
              <a:gdLst/>
              <a:ahLst/>
              <a:cxnLst/>
              <a:rect l="l" t="t" r="r" b="b"/>
              <a:pathLst>
                <a:path w="3040379" h="2870200">
                  <a:moveTo>
                    <a:pt x="0" y="2870203"/>
                  </a:moveTo>
                  <a:lnTo>
                    <a:pt x="3040129" y="2870203"/>
                  </a:lnTo>
                  <a:lnTo>
                    <a:pt x="3040129" y="0"/>
                  </a:lnTo>
                  <a:lnTo>
                    <a:pt x="0" y="0"/>
                  </a:lnTo>
                  <a:lnTo>
                    <a:pt x="0" y="2870203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329737" y="2903526"/>
            <a:ext cx="2571750" cy="3220085"/>
            <a:chOff x="9329737" y="2903526"/>
            <a:chExt cx="2571750" cy="32200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4838" y="2913062"/>
              <a:ext cx="2448366" cy="3124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34500" y="2908288"/>
              <a:ext cx="2562225" cy="3210560"/>
            </a:xfrm>
            <a:custGeom>
              <a:avLst/>
              <a:gdLst/>
              <a:ahLst/>
              <a:cxnLst/>
              <a:rect l="l" t="t" r="r" b="b"/>
              <a:pathLst>
                <a:path w="2562225" h="3210560">
                  <a:moveTo>
                    <a:pt x="0" y="3209940"/>
                  </a:moveTo>
                  <a:lnTo>
                    <a:pt x="2562224" y="3209940"/>
                  </a:lnTo>
                  <a:lnTo>
                    <a:pt x="2562224" y="0"/>
                  </a:lnTo>
                  <a:lnTo>
                    <a:pt x="0" y="0"/>
                  </a:lnTo>
                  <a:lnTo>
                    <a:pt x="0" y="3209940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98441" y="1176337"/>
            <a:ext cx="4924425" cy="5000625"/>
            <a:chOff x="198441" y="1176337"/>
            <a:chExt cx="4924425" cy="50006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012" y="1185876"/>
              <a:ext cx="4476736" cy="49529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3204" y="1181100"/>
              <a:ext cx="4914900" cy="4991100"/>
            </a:xfrm>
            <a:custGeom>
              <a:avLst/>
              <a:gdLst/>
              <a:ahLst/>
              <a:cxnLst/>
              <a:rect l="l" t="t" r="r" b="b"/>
              <a:pathLst>
                <a:path w="4914900" h="4991100">
                  <a:moveTo>
                    <a:pt x="0" y="4991099"/>
                  </a:moveTo>
                  <a:lnTo>
                    <a:pt x="4914899" y="4991099"/>
                  </a:lnTo>
                  <a:lnTo>
                    <a:pt x="4914899" y="0"/>
                  </a:lnTo>
                  <a:lnTo>
                    <a:pt x="0" y="0"/>
                  </a:lnTo>
                  <a:lnTo>
                    <a:pt x="0" y="4991099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575" y="1882898"/>
            <a:ext cx="5562600" cy="28860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04139" marR="5080" indent="-91440" algn="just">
              <a:lnSpc>
                <a:spcPct val="90000"/>
              </a:lnSpc>
              <a:spcBef>
                <a:spcPts val="484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210" algn="l"/>
              </a:tabLst>
            </a:pP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three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goals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- 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confidentiality,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3F3F3F"/>
                </a:solidFill>
                <a:latin typeface="Calibri"/>
                <a:cs typeface="Calibri"/>
              </a:rPr>
              <a:t>integrity,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3200" spc="-7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availability can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be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threatened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by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security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attacks.</a:t>
            </a:r>
            <a:endParaRPr sz="3200">
              <a:latin typeface="Calibri"/>
              <a:cs typeface="Calibri"/>
            </a:endParaRPr>
          </a:p>
          <a:p>
            <a:pPr marL="104139" marR="5080" indent="-91440" algn="just">
              <a:lnSpc>
                <a:spcPts val="3460"/>
              </a:lnSpc>
              <a:spcBef>
                <a:spcPts val="1445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210" algn="l"/>
              </a:tabLst>
            </a:pPr>
            <a:r>
              <a:rPr sz="3200" spc="-60" dirty="0">
                <a:solidFill>
                  <a:srgbClr val="3F3F3F"/>
                </a:solidFill>
                <a:latin typeface="Calibri"/>
                <a:cs typeface="Calibri"/>
              </a:rPr>
              <a:t>We</a:t>
            </a:r>
            <a:r>
              <a:rPr sz="3200" spc="-5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can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divide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them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into</a:t>
            </a:r>
            <a:r>
              <a:rPr sz="3200" spc="6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3 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groups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related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 to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goals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54661" y="1806578"/>
            <a:ext cx="5854700" cy="4356100"/>
            <a:chOff x="6054661" y="1806578"/>
            <a:chExt cx="5854700" cy="4356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7070" y="1985754"/>
              <a:ext cx="5488766" cy="41673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59423" y="1811341"/>
              <a:ext cx="5845175" cy="4346575"/>
            </a:xfrm>
            <a:custGeom>
              <a:avLst/>
              <a:gdLst/>
              <a:ahLst/>
              <a:cxnLst/>
              <a:rect l="l" t="t" r="r" b="b"/>
              <a:pathLst>
                <a:path w="5845175" h="4346575">
                  <a:moveTo>
                    <a:pt x="0" y="4346569"/>
                  </a:moveTo>
                  <a:lnTo>
                    <a:pt x="5845179" y="4346569"/>
                  </a:lnTo>
                  <a:lnTo>
                    <a:pt x="5845179" y="0"/>
                  </a:lnTo>
                  <a:lnTo>
                    <a:pt x="0" y="0"/>
                  </a:lnTo>
                  <a:lnTo>
                    <a:pt x="0" y="4346569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8720" y="6596098"/>
            <a:ext cx="20320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5"/>
              </a:lnSpc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627" y="912875"/>
            <a:ext cx="9370060" cy="680085"/>
            <a:chOff x="71627" y="912875"/>
            <a:chExt cx="9370060" cy="6800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27" y="912875"/>
              <a:ext cx="120091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500" y="912875"/>
              <a:ext cx="574547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008" y="912875"/>
              <a:ext cx="58369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136" y="912875"/>
              <a:ext cx="912876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1972" y="912875"/>
              <a:ext cx="91287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6332" y="912875"/>
              <a:ext cx="574547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0839" y="912875"/>
              <a:ext cx="583691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1444" y="912875"/>
              <a:ext cx="743711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9772" y="912875"/>
              <a:ext cx="490727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0460" y="912875"/>
              <a:ext cx="896112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6531" y="912875"/>
              <a:ext cx="896112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2604" y="912875"/>
              <a:ext cx="762000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73039" y="912875"/>
              <a:ext cx="676656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8131" y="912875"/>
              <a:ext cx="912876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20968" y="912875"/>
              <a:ext cx="829056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9984" y="912875"/>
              <a:ext cx="1284731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96199" y="912875"/>
              <a:ext cx="659892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34527" y="912875"/>
              <a:ext cx="557783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70747" y="912875"/>
              <a:ext cx="912876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65108" y="912875"/>
              <a:ext cx="490727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50451" y="912875"/>
              <a:ext cx="490727" cy="679703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48511" y="991611"/>
            <a:ext cx="8990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Given</a:t>
            </a:r>
            <a:r>
              <a:rPr sz="2400" spc="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=</a:t>
            </a:r>
            <a:r>
              <a:rPr sz="2400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161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and</a:t>
            </a:r>
            <a:r>
              <a:rPr sz="2400" spc="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b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=</a:t>
            </a:r>
            <a:r>
              <a:rPr sz="2400" spc="1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28,</a:t>
            </a:r>
            <a:r>
              <a:rPr sz="2400" spc="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find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gcd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(a,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b)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and</a:t>
            </a:r>
            <a:r>
              <a:rPr sz="2400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values</a:t>
            </a:r>
            <a:r>
              <a:rPr sz="2400" spc="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and</a:t>
            </a:r>
            <a:r>
              <a:rPr sz="2400" spc="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t.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4112" y="1504188"/>
            <a:ext cx="6139180" cy="1256030"/>
            <a:chOff x="134112" y="1504188"/>
            <a:chExt cx="6139180" cy="1256030"/>
          </a:xfrm>
        </p:grpSpPr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112" y="2080260"/>
              <a:ext cx="856488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0560" y="2080260"/>
              <a:ext cx="829056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8051" y="2080260"/>
              <a:ext cx="896112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4123" y="2080260"/>
              <a:ext cx="507492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56232" y="2080260"/>
              <a:ext cx="912876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63723" y="2080260"/>
              <a:ext cx="490727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34412" y="2080260"/>
              <a:ext cx="743712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72739" y="2080260"/>
              <a:ext cx="507491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58667" y="2080260"/>
              <a:ext cx="583692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20795" y="2080260"/>
              <a:ext cx="574548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89959" y="2080260"/>
              <a:ext cx="490727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59123" y="2080260"/>
              <a:ext cx="557784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95344" y="2080260"/>
              <a:ext cx="583691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57471" y="2080260"/>
              <a:ext cx="583691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779" y="2080260"/>
              <a:ext cx="574548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88764" y="2080260"/>
              <a:ext cx="912876" cy="679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83123" y="2080260"/>
              <a:ext cx="490727" cy="6797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50764" y="2080260"/>
              <a:ext cx="583691" cy="6797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12891" y="2080260"/>
              <a:ext cx="574548" cy="6797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82056" y="2080260"/>
              <a:ext cx="490727" cy="6797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7452" y="1504188"/>
              <a:ext cx="1504187" cy="679703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312222" y="1372485"/>
            <a:ext cx="5758815" cy="117856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760"/>
              </a:spcBef>
            </a:pP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400" spc="-25" dirty="0">
                <a:latin typeface="Microsoft Sans Serif"/>
                <a:cs typeface="Microsoft Sans Serif"/>
              </a:rPr>
              <a:t>We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get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gcd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(161,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28)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7,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−1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6.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3" name="object 5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7625" y="3132750"/>
            <a:ext cx="7952277" cy="2581964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0" y="1492323"/>
            <a:ext cx="12019280" cy="5396230"/>
            <a:chOff x="0" y="1492323"/>
            <a:chExt cx="12019280" cy="5396230"/>
          </a:xfrm>
        </p:grpSpPr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347069" y="1501831"/>
              <a:ext cx="3662415" cy="470370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342253" y="1497086"/>
              <a:ext cx="3672204" cy="4713605"/>
            </a:xfrm>
            <a:custGeom>
              <a:avLst/>
              <a:gdLst/>
              <a:ahLst/>
              <a:cxnLst/>
              <a:rect l="l" t="t" r="r" b="b"/>
              <a:pathLst>
                <a:path w="3672204" h="4713605">
                  <a:moveTo>
                    <a:pt x="0" y="4713213"/>
                  </a:moveTo>
                  <a:lnTo>
                    <a:pt x="3671955" y="4713213"/>
                  </a:lnTo>
                  <a:lnTo>
                    <a:pt x="3671955" y="0"/>
                  </a:lnTo>
                  <a:lnTo>
                    <a:pt x="0" y="0"/>
                  </a:lnTo>
                  <a:lnTo>
                    <a:pt x="0" y="4713213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0" y="6164262"/>
              <a:ext cx="5368930" cy="69373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434065" y="6273795"/>
              <a:ext cx="5134610" cy="584200"/>
            </a:xfrm>
            <a:custGeom>
              <a:avLst/>
              <a:gdLst/>
              <a:ahLst/>
              <a:cxnLst/>
              <a:rect l="l" t="t" r="r" b="b"/>
              <a:pathLst>
                <a:path w="5134609" h="584200">
                  <a:moveTo>
                    <a:pt x="0" y="584204"/>
                  </a:moveTo>
                  <a:lnTo>
                    <a:pt x="5133990" y="584204"/>
                  </a:lnTo>
                  <a:lnTo>
                    <a:pt x="5133990" y="0"/>
                  </a:lnTo>
                  <a:lnTo>
                    <a:pt x="0" y="0"/>
                  </a:lnTo>
                  <a:lnTo>
                    <a:pt x="0" y="584204"/>
                  </a:lnTo>
                  <a:close/>
                </a:path>
              </a:pathLst>
            </a:custGeom>
            <a:ln w="603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464228" y="6296052"/>
            <a:ext cx="50742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105"/>
              </a:spcBef>
              <a:tabLst>
                <a:tab pos="647065" algn="l"/>
              </a:tabLst>
            </a:pP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-1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3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161</a:t>
            </a:r>
            <a:r>
              <a:rPr sz="3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+</a:t>
            </a:r>
            <a:r>
              <a:rPr sz="3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3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3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28</a:t>
            </a:r>
            <a:r>
              <a:rPr sz="3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02692" y="888491"/>
            <a:ext cx="11193780" cy="1045844"/>
            <a:chOff x="202692" y="888491"/>
            <a:chExt cx="11193780" cy="10458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692" y="888491"/>
              <a:ext cx="120091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2539" y="888491"/>
              <a:ext cx="574547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4500" y="888491"/>
              <a:ext cx="58216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5603" y="888491"/>
              <a:ext cx="74371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8252" y="888491"/>
              <a:ext cx="912876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0063" y="888491"/>
              <a:ext cx="57302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2024" y="888491"/>
              <a:ext cx="582167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3127" y="888491"/>
              <a:ext cx="573024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20768" y="888491"/>
              <a:ext cx="489203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383" y="888491"/>
              <a:ext cx="89611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2432" y="888491"/>
              <a:ext cx="896112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07480" y="888491"/>
              <a:ext cx="760476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6892" y="888491"/>
              <a:ext cx="673607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9435" y="888491"/>
              <a:ext cx="912876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9723" y="888491"/>
              <a:ext cx="829055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57715" y="888491"/>
              <a:ext cx="1284731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11384" y="888491"/>
              <a:ext cx="658368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38687" y="888491"/>
              <a:ext cx="557783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692" y="1254251"/>
              <a:ext cx="912876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7051" y="1254251"/>
              <a:ext cx="490728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2396" y="1254251"/>
              <a:ext cx="490728" cy="679703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686433" y="967481"/>
            <a:ext cx="450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1350" algn="l"/>
                <a:tab pos="1184275" algn="l"/>
                <a:tab pos="1964055" algn="l"/>
                <a:tab pos="2663190" algn="l"/>
                <a:tab pos="3816350" algn="l"/>
                <a:tab pos="4344035" algn="l"/>
              </a:tabLst>
            </a:pP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(a,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b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)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an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d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val</a:t>
            </a:r>
            <a:r>
              <a:rPr sz="24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u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f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1647" y="1839467"/>
            <a:ext cx="5951220" cy="1202690"/>
            <a:chOff x="231647" y="1839467"/>
            <a:chExt cx="5951220" cy="1202690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7847" y="2362199"/>
              <a:ext cx="856488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4296" y="2362199"/>
              <a:ext cx="829055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1787" y="2362199"/>
              <a:ext cx="896112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27859" y="2362199"/>
              <a:ext cx="507492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29968" y="2362199"/>
              <a:ext cx="743712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68296" y="2362199"/>
              <a:ext cx="490728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37459" y="2362199"/>
              <a:ext cx="574547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06624" y="2362199"/>
              <a:ext cx="507492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92552" y="2362199"/>
              <a:ext cx="583691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54680" y="2362199"/>
              <a:ext cx="743712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93007" y="2362199"/>
              <a:ext cx="490727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63695" y="2362199"/>
              <a:ext cx="557784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99915" y="2362199"/>
              <a:ext cx="583691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62044" y="2362199"/>
              <a:ext cx="574548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31207" y="2362199"/>
              <a:ext cx="490727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00371" y="2362199"/>
              <a:ext cx="912876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93207" y="2362199"/>
              <a:ext cx="490727" cy="679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62371" y="2362199"/>
              <a:ext cx="583691" cy="6797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22976" y="2362199"/>
              <a:ext cx="574548" cy="6797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92139" y="2362199"/>
              <a:ext cx="490727" cy="6797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1647" y="1839467"/>
              <a:ext cx="1504188" cy="679703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380492" y="967481"/>
            <a:ext cx="6057900" cy="186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1082675" algn="l"/>
                <a:tab pos="1524635" algn="l"/>
                <a:tab pos="1975485" algn="l"/>
                <a:tab pos="2588260" algn="l"/>
                <a:tab pos="3369945" algn="l"/>
                <a:tab pos="3811904" algn="l"/>
                <a:tab pos="4263390" algn="l"/>
                <a:tab pos="4787900" algn="l"/>
                <a:tab pos="555307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Given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Microsoft Sans Serif"/>
                <a:cs typeface="Microsoft Sans Serif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Microsoft Sans Serif"/>
                <a:cs typeface="Microsoft Sans Serif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Microsoft Sans Serif"/>
                <a:cs typeface="Microsoft Sans Serif"/>
              </a:rPr>
              <a:t>1</a:t>
            </a:r>
            <a:r>
              <a:rPr sz="2400" dirty="0">
                <a:latin typeface="Microsoft Sans Serif"/>
                <a:cs typeface="Microsoft Sans Serif"/>
              </a:rPr>
              <a:t>7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Microsoft Sans Serif"/>
                <a:cs typeface="Microsoft Sans Serif"/>
              </a:rPr>
              <a:t>an</a:t>
            </a:r>
            <a:r>
              <a:rPr sz="2400" dirty="0">
                <a:latin typeface="Microsoft Sans Serif"/>
                <a:cs typeface="Microsoft Sans Serif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Microsoft Sans Serif"/>
                <a:cs typeface="Microsoft Sans Serif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Microsoft Sans Serif"/>
                <a:cs typeface="Microsoft Sans Serif"/>
              </a:rPr>
              <a:t>0</a:t>
            </a:r>
            <a:r>
              <a:rPr sz="2400" dirty="0">
                <a:latin typeface="Microsoft Sans Serif"/>
                <a:cs typeface="Microsoft Sans Serif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Microsoft Sans Serif"/>
                <a:cs typeface="Microsoft Sans Serif"/>
              </a:rPr>
              <a:t>find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Microsoft Sans Serif"/>
                <a:cs typeface="Microsoft Sans Serif"/>
              </a:rPr>
              <a:t>gcd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t.</a:t>
            </a:r>
            <a:endParaRPr sz="2400">
              <a:latin typeface="Microsoft Sans Serif"/>
              <a:cs typeface="Microsoft Sans Serif"/>
            </a:endParaRPr>
          </a:p>
          <a:p>
            <a:pPr marL="41275">
              <a:lnSpc>
                <a:spcPct val="100000"/>
              </a:lnSpc>
              <a:spcBef>
                <a:spcPts val="1725"/>
              </a:spcBef>
            </a:pP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  <a:p>
            <a:pPr marL="117475">
              <a:lnSpc>
                <a:spcPct val="100000"/>
              </a:lnSpc>
              <a:spcBef>
                <a:spcPts val="1235"/>
              </a:spcBef>
            </a:pPr>
            <a:r>
              <a:rPr sz="2400" spc="-25" dirty="0">
                <a:latin typeface="Microsoft Sans Serif"/>
                <a:cs typeface="Microsoft Sans Serif"/>
              </a:rPr>
              <a:t>We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get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gcd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(17,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0)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17,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1,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</a:t>
            </a:r>
            <a:r>
              <a:rPr sz="2400" spc="-5" dirty="0">
                <a:solidFill>
                  <a:srgbClr val="6F4403"/>
                </a:solidFill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52329" y="3153367"/>
            <a:ext cx="7738475" cy="914168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8337491" y="1492323"/>
            <a:ext cx="3681729" cy="4723130"/>
            <a:chOff x="8337491" y="1492323"/>
            <a:chExt cx="3681729" cy="4723130"/>
          </a:xfrm>
        </p:grpSpPr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347069" y="1501831"/>
              <a:ext cx="3662415" cy="470370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342253" y="1497086"/>
              <a:ext cx="3672204" cy="4713605"/>
            </a:xfrm>
            <a:custGeom>
              <a:avLst/>
              <a:gdLst/>
              <a:ahLst/>
              <a:cxnLst/>
              <a:rect l="l" t="t" r="r" b="b"/>
              <a:pathLst>
                <a:path w="3672204" h="4713605">
                  <a:moveTo>
                    <a:pt x="0" y="4713213"/>
                  </a:moveTo>
                  <a:lnTo>
                    <a:pt x="3671955" y="4713213"/>
                  </a:lnTo>
                  <a:lnTo>
                    <a:pt x="3671955" y="0"/>
                  </a:lnTo>
                  <a:lnTo>
                    <a:pt x="0" y="0"/>
                  </a:lnTo>
                  <a:lnTo>
                    <a:pt x="0" y="4713213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2776" y="1057655"/>
            <a:ext cx="11193780" cy="1045844"/>
            <a:chOff x="112776" y="1057655"/>
            <a:chExt cx="11193780" cy="10458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6" y="1057655"/>
              <a:ext cx="120091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623" y="1057655"/>
              <a:ext cx="574547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4" y="1057655"/>
              <a:ext cx="582167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5687" y="1057655"/>
              <a:ext cx="57454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9171" y="1057655"/>
              <a:ext cx="912876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0983" y="1057655"/>
              <a:ext cx="57302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2943" y="1057655"/>
              <a:ext cx="582167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4047" y="1057655"/>
              <a:ext cx="742188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0852" y="1057655"/>
              <a:ext cx="489203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87467" y="1057655"/>
              <a:ext cx="89611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2516" y="1057655"/>
              <a:ext cx="896112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17564" y="1057655"/>
              <a:ext cx="760476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46976" y="1057655"/>
              <a:ext cx="673607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9519" y="1057655"/>
              <a:ext cx="912876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9807" y="1057655"/>
              <a:ext cx="829055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67799" y="1057655"/>
              <a:ext cx="1284731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21468" y="1057655"/>
              <a:ext cx="658368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48771" y="1057655"/>
              <a:ext cx="557783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76" y="1423415"/>
              <a:ext cx="912876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7135" y="1423415"/>
              <a:ext cx="490727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2480" y="1423415"/>
              <a:ext cx="490727" cy="679703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360143" y="1135756"/>
            <a:ext cx="974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  <a:tab pos="905510" algn="l"/>
                <a:tab pos="1348740" algn="l"/>
                <a:tab pos="2130425" algn="l"/>
                <a:tab pos="2573020" algn="l"/>
                <a:tab pos="3023870" algn="l"/>
                <a:tab pos="3717290" algn="l"/>
                <a:tab pos="4483100" algn="l"/>
                <a:tab pos="5248275" algn="l"/>
                <a:tab pos="5876925" algn="l"/>
                <a:tab pos="6419850" algn="l"/>
                <a:tab pos="7200265" algn="l"/>
                <a:tab pos="7898765" algn="l"/>
                <a:tab pos="9051925" algn="l"/>
                <a:tab pos="9579610" algn="l"/>
              </a:tabLst>
            </a:pP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=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0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an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d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b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=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4</a:t>
            </a:r>
            <a:r>
              <a:rPr sz="24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5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,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find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gc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d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(a,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b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)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an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d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val</a:t>
            </a:r>
            <a:r>
              <a:rPr sz="24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u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f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960" y="1947672"/>
            <a:ext cx="5954395" cy="1164590"/>
            <a:chOff x="60960" y="1947672"/>
            <a:chExt cx="5954395" cy="1164590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207" y="2432304"/>
              <a:ext cx="856488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6655" y="2432304"/>
              <a:ext cx="829056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4148" y="2432304"/>
              <a:ext cx="896112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60220" y="2432304"/>
              <a:ext cx="507492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62327" y="2432304"/>
              <a:ext cx="574548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31492" y="2432304"/>
              <a:ext cx="490728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00655" y="2432304"/>
              <a:ext cx="743712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38983" y="2432304"/>
              <a:ext cx="507492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24911" y="2432304"/>
              <a:ext cx="583691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87039" y="2432304"/>
              <a:ext cx="743712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25368" y="2432304"/>
              <a:ext cx="490727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96056" y="2432304"/>
              <a:ext cx="557784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32275" y="2432304"/>
              <a:ext cx="583691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4404" y="2432304"/>
              <a:ext cx="574548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63568" y="2432304"/>
              <a:ext cx="490727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332731" y="2432304"/>
              <a:ext cx="912876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25568" y="2432304"/>
              <a:ext cx="490727" cy="679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94731" y="2432304"/>
              <a:ext cx="583691" cy="6797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55336" y="2432304"/>
              <a:ext cx="574548" cy="6797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24500" y="2432304"/>
              <a:ext cx="490727" cy="6797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960" y="1947672"/>
              <a:ext cx="1504188" cy="679703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39070" y="1135756"/>
            <a:ext cx="5574665" cy="1767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47066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Given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t.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  <a:p>
            <a:pPr marL="92075">
              <a:lnSpc>
                <a:spcPct val="100000"/>
              </a:lnSpc>
              <a:spcBef>
                <a:spcPts val="944"/>
              </a:spcBef>
            </a:pPr>
            <a:r>
              <a:rPr sz="2400" spc="-25" dirty="0">
                <a:latin typeface="Microsoft Sans Serif"/>
                <a:cs typeface="Microsoft Sans Serif"/>
              </a:rPr>
              <a:t>We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get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gcd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(0,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45)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45,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0,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96675" y="3437103"/>
            <a:ext cx="7967991" cy="1367614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8482027" y="1727263"/>
            <a:ext cx="3484879" cy="4526280"/>
            <a:chOff x="8482027" y="1727263"/>
            <a:chExt cx="3484879" cy="4526280"/>
          </a:xfrm>
        </p:grpSpPr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504941" y="1736802"/>
              <a:ext cx="3162647" cy="448098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486789" y="1732026"/>
              <a:ext cx="3475354" cy="4516755"/>
            </a:xfrm>
            <a:custGeom>
              <a:avLst/>
              <a:gdLst/>
              <a:ahLst/>
              <a:cxnLst/>
              <a:rect l="l" t="t" r="r" b="b"/>
              <a:pathLst>
                <a:path w="3475354" h="4516755">
                  <a:moveTo>
                    <a:pt x="0" y="4516373"/>
                  </a:moveTo>
                  <a:lnTo>
                    <a:pt x="3474963" y="4516373"/>
                  </a:lnTo>
                  <a:lnTo>
                    <a:pt x="3474963" y="0"/>
                  </a:lnTo>
                  <a:lnTo>
                    <a:pt x="0" y="0"/>
                  </a:lnTo>
                  <a:lnTo>
                    <a:pt x="0" y="4516373"/>
                  </a:lnTo>
                  <a:close/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1123950"/>
            <a:ext cx="12192000" cy="1601470"/>
            <a:chOff x="0" y="1123950"/>
            <a:chExt cx="12192000" cy="1601470"/>
          </a:xfrm>
        </p:grpSpPr>
        <p:sp>
          <p:nvSpPr>
            <p:cNvPr id="7" name="object 7"/>
            <p:cNvSpPr/>
            <p:nvPr/>
          </p:nvSpPr>
          <p:spPr>
            <a:xfrm>
              <a:off x="0" y="1123950"/>
              <a:ext cx="12192000" cy="1371600"/>
            </a:xfrm>
            <a:custGeom>
              <a:avLst/>
              <a:gdLst/>
              <a:ahLst/>
              <a:cxnLst/>
              <a:rect l="l" t="t" r="r" b="b"/>
              <a:pathLst>
                <a:path w="12192000" h="1371600">
                  <a:moveTo>
                    <a:pt x="12191999" y="0"/>
                  </a:moveTo>
                  <a:lnTo>
                    <a:pt x="0" y="0"/>
                  </a:lnTo>
                  <a:lnTo>
                    <a:pt x="0" y="1371599"/>
                  </a:lnTo>
                  <a:lnTo>
                    <a:pt x="12191999" y="1371599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32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9" y="1825751"/>
              <a:ext cx="5177028" cy="8991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1123950"/>
            <a:ext cx="12192000" cy="137160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2410"/>
              </a:spcBef>
            </a:pPr>
            <a:r>
              <a:rPr sz="3200" spc="-5" dirty="0">
                <a:solidFill>
                  <a:srgbClr val="000000"/>
                </a:solidFill>
                <a:latin typeface="Times New Roman"/>
                <a:cs typeface="Times New Roman"/>
              </a:rPr>
              <a:t>MODULA</a:t>
            </a:r>
            <a:r>
              <a:rPr sz="320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3200" spc="-1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000"/>
                </a:solidFill>
                <a:latin typeface="Times New Roman"/>
                <a:cs typeface="Times New Roman"/>
              </a:rPr>
              <a:t>ARITHMETIC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2212" y="3153155"/>
            <a:ext cx="12001500" cy="1216660"/>
            <a:chOff x="172212" y="3153155"/>
            <a:chExt cx="12001500" cy="12166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212" y="3153155"/>
              <a:ext cx="1082040" cy="789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539" y="3153155"/>
              <a:ext cx="1659636" cy="7894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8463" y="3153155"/>
              <a:ext cx="2293619" cy="7894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9371" y="3153155"/>
              <a:ext cx="786384" cy="7894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4567" y="3153155"/>
              <a:ext cx="676656" cy="7894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8512" y="3153155"/>
              <a:ext cx="667512" cy="7894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3312" y="3153155"/>
              <a:ext cx="676656" cy="7894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7256" y="3153155"/>
              <a:ext cx="667512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83579" y="3153155"/>
              <a:ext cx="676655" cy="7894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9047" y="3153155"/>
              <a:ext cx="707135" cy="7894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3471" y="3153155"/>
              <a:ext cx="2052828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33588" y="3153155"/>
              <a:ext cx="746759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7635" y="3153155"/>
              <a:ext cx="964692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21140" y="3153155"/>
              <a:ext cx="1816607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75035" y="3153155"/>
              <a:ext cx="1598676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2212" y="3579875"/>
              <a:ext cx="1043940" cy="7894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820" y="3579875"/>
              <a:ext cx="1022604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8092" y="3579875"/>
              <a:ext cx="1420367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604" y="3579875"/>
              <a:ext cx="786384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62656" y="3579875"/>
              <a:ext cx="1063751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56076" y="3579875"/>
              <a:ext cx="786384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72127" y="3579875"/>
              <a:ext cx="1063752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7071" y="3579875"/>
              <a:ext cx="1022603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19344" y="3579875"/>
              <a:ext cx="1638300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85788" y="3579875"/>
              <a:ext cx="786383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01840" y="3579875"/>
              <a:ext cx="1063752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95259" y="3579875"/>
              <a:ext cx="707135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33004" y="3579875"/>
              <a:ext cx="568451" cy="789432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172212" y="4433315"/>
            <a:ext cx="12001500" cy="1216660"/>
            <a:chOff x="172212" y="4433315"/>
            <a:chExt cx="12001500" cy="1216660"/>
          </a:xfrm>
        </p:grpSpPr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3173" y="4634096"/>
              <a:ext cx="273775" cy="2920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9599" y="4433315"/>
              <a:ext cx="1757171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37588" y="4433315"/>
              <a:ext cx="2113788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22191" y="4433315"/>
              <a:ext cx="923543" cy="7894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16552" y="4433315"/>
              <a:ext cx="984503" cy="7894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71871" y="4433315"/>
              <a:ext cx="2036064" cy="7894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78752" y="4433315"/>
              <a:ext cx="746759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196328" y="4433315"/>
              <a:ext cx="1123187" cy="7894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91855" y="4433315"/>
              <a:ext cx="1063752" cy="7894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27947" y="4433315"/>
              <a:ext cx="765048" cy="7894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63812" y="4433315"/>
              <a:ext cx="964692" cy="7894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00843" y="4433315"/>
              <a:ext cx="1734311" cy="7894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07495" y="4433315"/>
              <a:ext cx="966216" cy="7894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2212" y="4860035"/>
              <a:ext cx="2072639" cy="7894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77567" y="4860035"/>
              <a:ext cx="568451" cy="7894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76628" y="4860035"/>
              <a:ext cx="568451" cy="789432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380492" y="3246505"/>
            <a:ext cx="1155763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10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division</a:t>
            </a:r>
            <a:r>
              <a:rPr sz="2800" spc="1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relationship</a:t>
            </a:r>
            <a:r>
              <a:rPr sz="2800" spc="11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(a</a:t>
            </a:r>
            <a:r>
              <a:rPr sz="2800" spc="114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9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q</a:t>
            </a:r>
            <a:r>
              <a:rPr sz="2800" spc="10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×</a:t>
            </a:r>
            <a:r>
              <a:rPr sz="2800" spc="9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</a:t>
            </a:r>
            <a:r>
              <a:rPr sz="2800" spc="114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+</a:t>
            </a:r>
            <a:r>
              <a:rPr sz="2800" spc="10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r)</a:t>
            </a:r>
            <a:r>
              <a:rPr sz="2800" spc="10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discussed</a:t>
            </a:r>
            <a:r>
              <a:rPr sz="2800" spc="11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10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1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previous</a:t>
            </a:r>
            <a:r>
              <a:rPr sz="2800" spc="114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section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has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two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inputs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(a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and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n)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and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two</a:t>
            </a:r>
            <a:r>
              <a:rPr sz="28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outputs</a:t>
            </a:r>
            <a:r>
              <a:rPr sz="2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(q</a:t>
            </a:r>
            <a:r>
              <a:rPr sz="2800" spc="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and</a:t>
            </a:r>
            <a:r>
              <a:rPr sz="28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r).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12700" marR="5715">
              <a:lnSpc>
                <a:spcPct val="100000"/>
              </a:lnSpc>
              <a:tabLst>
                <a:tab pos="449580" algn="l"/>
                <a:tab pos="1877695" algn="l"/>
                <a:tab pos="3662679" algn="l"/>
                <a:tab pos="4257040" algn="l"/>
                <a:tab pos="4912360" algn="l"/>
                <a:tab pos="6619875" algn="l"/>
                <a:tab pos="7037070" algn="l"/>
                <a:tab pos="7832725" algn="l"/>
                <a:tab pos="8569325" algn="l"/>
                <a:tab pos="9004935" algn="l"/>
                <a:tab pos="9642475" algn="l"/>
                <a:tab pos="11049635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mo</a:t>
            </a:r>
            <a:r>
              <a:rPr sz="2800" dirty="0">
                <a:latin typeface="Microsoft Sans Serif"/>
                <a:cs typeface="Microsoft Sans Serif"/>
              </a:rPr>
              <a:t>d</a:t>
            </a:r>
            <a:r>
              <a:rPr sz="2800" spc="-20" dirty="0">
                <a:latin typeface="Microsoft Sans Serif"/>
                <a:cs typeface="Microsoft Sans Serif"/>
              </a:rPr>
              <a:t>u</a:t>
            </a:r>
            <a:r>
              <a:rPr sz="2800" spc="5" dirty="0">
                <a:latin typeface="Microsoft Sans Serif"/>
                <a:cs typeface="Microsoft Sans Serif"/>
              </a:rPr>
              <a:t>l</a:t>
            </a:r>
            <a:r>
              <a:rPr sz="2800" spc="-1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a</a:t>
            </a:r>
            <a:r>
              <a:rPr sz="2800" dirty="0">
                <a:latin typeface="Microsoft Sans Serif"/>
                <a:cs typeface="Microsoft Sans Serif"/>
              </a:rPr>
              <a:t>r</a:t>
            </a:r>
            <a:r>
              <a:rPr sz="2800" spc="-10" dirty="0">
                <a:latin typeface="Microsoft Sans Serif"/>
                <a:cs typeface="Microsoft Sans Serif"/>
              </a:rPr>
              <a:t>ith</a:t>
            </a:r>
            <a:r>
              <a:rPr sz="2800" dirty="0">
                <a:latin typeface="Microsoft Sans Serif"/>
                <a:cs typeface="Microsoft Sans Serif"/>
              </a:rPr>
              <a:t>m</a:t>
            </a:r>
            <a:r>
              <a:rPr sz="2800" spc="-15" dirty="0">
                <a:latin typeface="Microsoft Sans Serif"/>
                <a:cs typeface="Microsoft Sans Serif"/>
              </a:rPr>
              <a:t>et</a:t>
            </a:r>
            <a:r>
              <a:rPr sz="2800" dirty="0">
                <a:latin typeface="Microsoft Sans Serif"/>
                <a:cs typeface="Microsoft Sans Serif"/>
              </a:rPr>
              <a:t>i</a:t>
            </a:r>
            <a:r>
              <a:rPr sz="2800" spc="-5" dirty="0">
                <a:latin typeface="Microsoft Sans Serif"/>
                <a:cs typeface="Microsoft Sans Serif"/>
              </a:rPr>
              <a:t>c,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w</a:t>
            </a:r>
            <a:r>
              <a:rPr sz="2800" spc="-5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ar</a:t>
            </a:r>
            <a:r>
              <a:rPr sz="2800" spc="-5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Microsoft Sans Serif"/>
                <a:cs typeface="Microsoft Sans Serif"/>
              </a:rPr>
              <a:t>i</a:t>
            </a:r>
            <a:r>
              <a:rPr sz="2800" spc="-10" dirty="0">
                <a:latin typeface="Microsoft Sans Serif"/>
                <a:cs typeface="Microsoft Sans Serif"/>
              </a:rPr>
              <a:t>n</a:t>
            </a:r>
            <a:r>
              <a:rPr sz="2800" spc="-5" dirty="0">
                <a:latin typeface="Microsoft Sans Serif"/>
                <a:cs typeface="Microsoft Sans Serif"/>
              </a:rPr>
              <a:t>te</a:t>
            </a:r>
            <a:r>
              <a:rPr sz="2800" spc="5" dirty="0">
                <a:latin typeface="Microsoft Sans Serif"/>
                <a:cs typeface="Microsoft Sans Serif"/>
              </a:rPr>
              <a:t>re</a:t>
            </a:r>
            <a:r>
              <a:rPr sz="2800" spc="-5" dirty="0">
                <a:latin typeface="Microsoft Sans Serif"/>
                <a:cs typeface="Microsoft Sans Serif"/>
              </a:rPr>
              <a:t>s</a:t>
            </a:r>
            <a:r>
              <a:rPr sz="2800" dirty="0">
                <a:latin typeface="Microsoft Sans Serif"/>
                <a:cs typeface="Microsoft Sans Serif"/>
              </a:rPr>
              <a:t>t</a:t>
            </a:r>
            <a:r>
              <a:rPr sz="2800" spc="-10" dirty="0">
                <a:latin typeface="Microsoft Sans Serif"/>
                <a:cs typeface="Microsoft Sans Serif"/>
              </a:rPr>
              <a:t>e</a:t>
            </a:r>
            <a:r>
              <a:rPr sz="2800" spc="-5" dirty="0">
                <a:latin typeface="Microsoft Sans Serif"/>
                <a:cs typeface="Microsoft Sans Serif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o</a:t>
            </a:r>
            <a:r>
              <a:rPr sz="2800" dirty="0">
                <a:latin typeface="Microsoft Sans Serif"/>
                <a:cs typeface="Microsoft Sans Serif"/>
              </a:rPr>
              <a:t>n</a:t>
            </a:r>
            <a:r>
              <a:rPr sz="2800" spc="-15" dirty="0">
                <a:latin typeface="Microsoft Sans Serif"/>
                <a:cs typeface="Microsoft Sans Serif"/>
              </a:rPr>
              <a:t>ly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on</a:t>
            </a:r>
            <a:r>
              <a:rPr sz="2800" spc="-5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Microsoft Sans Serif"/>
                <a:cs typeface="Microsoft Sans Serif"/>
              </a:rPr>
              <a:t>o</a:t>
            </a:r>
            <a:r>
              <a:rPr sz="2800" spc="-5" dirty="0">
                <a:latin typeface="Microsoft Sans Serif"/>
                <a:cs typeface="Microsoft Sans Serif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o</a:t>
            </a:r>
            <a:r>
              <a:rPr sz="2800" dirty="0">
                <a:latin typeface="Microsoft Sans Serif"/>
                <a:cs typeface="Microsoft Sans Serif"/>
              </a:rPr>
              <a:t>u</a:t>
            </a:r>
            <a:r>
              <a:rPr sz="2800" spc="-15" dirty="0">
                <a:latin typeface="Microsoft Sans Serif"/>
                <a:cs typeface="Microsoft Sans Serif"/>
              </a:rPr>
              <a:t>t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dirty="0">
                <a:latin typeface="Microsoft Sans Serif"/>
                <a:cs typeface="Microsoft Sans Serif"/>
              </a:rPr>
              <a:t>u</a:t>
            </a:r>
            <a:r>
              <a:rPr sz="2800" spc="-5" dirty="0">
                <a:latin typeface="Microsoft Sans Serif"/>
                <a:cs typeface="Microsoft Sans Serif"/>
              </a:rPr>
              <a:t>t</a:t>
            </a:r>
            <a:r>
              <a:rPr sz="2800" dirty="0">
                <a:latin typeface="Microsoft Sans Serif"/>
                <a:cs typeface="Microsoft Sans Serif"/>
              </a:rPr>
              <a:t>s</a:t>
            </a:r>
            <a:r>
              <a:rPr sz="2800" spc="-5" dirty="0">
                <a:latin typeface="Microsoft Sans Serif"/>
                <a:cs typeface="Microsoft Sans Serif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remainder</a:t>
            </a:r>
            <a:r>
              <a:rPr sz="2800" spc="7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FF0000"/>
                </a:solidFill>
                <a:latin typeface="Microsoft Sans Serif"/>
                <a:cs typeface="Microsoft Sans Serif"/>
              </a:rPr>
              <a:t>r</a:t>
            </a:r>
            <a:r>
              <a:rPr sz="2800" spc="-80" dirty="0"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8712" y="935469"/>
            <a:ext cx="11461750" cy="1386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0000"/>
                </a:solidFill>
                <a:latin typeface="Arial"/>
                <a:cs typeface="Arial"/>
              </a:rPr>
              <a:t>Modulo</a:t>
            </a:r>
            <a:r>
              <a:rPr sz="3200" b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00"/>
                </a:solidFill>
                <a:latin typeface="Arial"/>
                <a:cs typeface="Arial"/>
              </a:rPr>
              <a:t>Operator</a:t>
            </a:r>
            <a:endParaRPr sz="3200">
              <a:latin typeface="Arial"/>
              <a:cs typeface="Arial"/>
            </a:endParaRPr>
          </a:p>
          <a:p>
            <a:pPr marL="52069" marR="5080">
              <a:lnSpc>
                <a:spcPct val="100000"/>
              </a:lnSpc>
              <a:spcBef>
                <a:spcPts val="150"/>
              </a:spcBef>
              <a:tabLst>
                <a:tab pos="805180" algn="l"/>
                <a:tab pos="2114550" algn="l"/>
                <a:tab pos="3583940" algn="l"/>
                <a:tab pos="3980179" algn="l"/>
                <a:tab pos="5147310" algn="l"/>
                <a:tab pos="5664200" algn="l"/>
                <a:tab pos="6595109" algn="l"/>
                <a:tab pos="7346950" algn="l"/>
                <a:tab pos="8636635" algn="l"/>
                <a:tab pos="9547860" algn="l"/>
                <a:tab pos="10123805" algn="l"/>
                <a:tab pos="10518775" algn="l"/>
              </a:tabLst>
            </a:pP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mo</a:t>
            </a:r>
            <a:r>
              <a:rPr sz="2800" spc="5" dirty="0">
                <a:solidFill>
                  <a:srgbClr val="000000"/>
                </a:solidFill>
                <a:latin typeface="Microsoft Sans Serif"/>
                <a:cs typeface="Microsoft Sans Serif"/>
              </a:rPr>
              <a:t>d</a:t>
            </a:r>
            <a:r>
              <a:rPr sz="28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ul</a:t>
            </a: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op</a:t>
            </a:r>
            <a:r>
              <a:rPr sz="2800" dirty="0">
                <a:solidFill>
                  <a:srgbClr val="000000"/>
                </a:solidFill>
                <a:latin typeface="Microsoft Sans Serif"/>
                <a:cs typeface="Microsoft Sans Serif"/>
              </a:rPr>
              <a:t>e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r</a:t>
            </a:r>
            <a:r>
              <a:rPr sz="2800" spc="10" dirty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tor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is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000000"/>
                </a:solidFill>
                <a:latin typeface="Microsoft Sans Serif"/>
                <a:cs typeface="Microsoft Sans Serif"/>
              </a:rPr>
              <a:t>h</a:t>
            </a: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o</a:t>
            </a:r>
            <a:r>
              <a:rPr sz="2800"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w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n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as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F7B615"/>
                </a:solidFill>
                <a:latin typeface="Microsoft Sans Serif"/>
                <a:cs typeface="Microsoft Sans Serif"/>
              </a:rPr>
              <a:t>mod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.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second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i</a:t>
            </a: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np</a:t>
            </a:r>
            <a:r>
              <a:rPr sz="2800" dirty="0">
                <a:solidFill>
                  <a:srgbClr val="000000"/>
                </a:solidFill>
                <a:latin typeface="Microsoft Sans Serif"/>
                <a:cs typeface="Microsoft Sans Serif"/>
              </a:rPr>
              <a:t>u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(n)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i</a:t>
            </a:r>
            <a:r>
              <a:rPr sz="28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c</a:t>
            </a:r>
            <a:r>
              <a:rPr sz="2800" dirty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r>
              <a:rPr sz="28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lle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d 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800" spc="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modulus.</a:t>
            </a: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800" spc="6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output</a:t>
            </a:r>
            <a:r>
              <a:rPr sz="2800" spc="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called</a:t>
            </a:r>
            <a:r>
              <a:rPr sz="2800" spc="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800" spc="5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residue.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325" y="3490974"/>
            <a:ext cx="9754265" cy="27652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60169" y="2943857"/>
            <a:ext cx="20370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Microsoft Sans Serif"/>
                <a:cs typeface="Microsoft Sans Serif"/>
              </a:rPr>
              <a:t>Division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algorithm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61737" y="2991431"/>
            <a:ext cx="18808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modulo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operator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8413" y="1456177"/>
            <a:ext cx="1153985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428"/>
              <a:buChar char="•"/>
              <a:tabLst>
                <a:tab pos="137795" algn="l"/>
                <a:tab pos="612775" algn="l"/>
                <a:tab pos="2922270" algn="l"/>
                <a:tab pos="3556000" algn="l"/>
                <a:tab pos="4528820" algn="l"/>
                <a:tab pos="5281295" algn="l"/>
                <a:tab pos="5955665" algn="l"/>
                <a:tab pos="7381875" algn="l"/>
                <a:tab pos="7857490" algn="l"/>
                <a:tab pos="9899650" algn="l"/>
                <a:tab pos="11228705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cry</a:t>
            </a:r>
            <a:r>
              <a:rPr sz="2800" dirty="0">
                <a:latin typeface="Microsoft Sans Serif"/>
                <a:cs typeface="Microsoft Sans Serif"/>
              </a:rPr>
              <a:t>p</a:t>
            </a:r>
            <a:r>
              <a:rPr sz="2800" spc="-5" dirty="0">
                <a:latin typeface="Microsoft Sans Serif"/>
                <a:cs typeface="Microsoft Sans Serif"/>
              </a:rPr>
              <a:t>togr</a:t>
            </a:r>
            <a:r>
              <a:rPr sz="2800" dirty="0">
                <a:latin typeface="Microsoft Sans Serif"/>
                <a:cs typeface="Microsoft Sans Serif"/>
              </a:rPr>
              <a:t>a</a:t>
            </a:r>
            <a:r>
              <a:rPr sz="2800" spc="-10" dirty="0">
                <a:latin typeface="Microsoft Sans Serif"/>
                <a:cs typeface="Microsoft Sans Serif"/>
              </a:rPr>
              <a:t>p</a:t>
            </a:r>
            <a:r>
              <a:rPr sz="2800" dirty="0">
                <a:latin typeface="Microsoft Sans Serif"/>
                <a:cs typeface="Microsoft Sans Serif"/>
              </a:rPr>
              <a:t>h</a:t>
            </a:r>
            <a:r>
              <a:rPr sz="2800" spc="-204" dirty="0">
                <a:latin typeface="Microsoft Sans Serif"/>
                <a:cs typeface="Microsoft Sans Serif"/>
              </a:rPr>
              <a:t>y</a:t>
            </a:r>
            <a:r>
              <a:rPr sz="2800" spc="-5" dirty="0">
                <a:latin typeface="Microsoft Sans Serif"/>
                <a:cs typeface="Microsoft Sans Serif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w</a:t>
            </a:r>
            <a:r>
              <a:rPr sz="2800" spc="-5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of</a:t>
            </a:r>
            <a:r>
              <a:rPr sz="2800" dirty="0">
                <a:latin typeface="Microsoft Sans Serif"/>
                <a:cs typeface="Microsoft Sans Serif"/>
              </a:rPr>
              <a:t>t</a:t>
            </a:r>
            <a:r>
              <a:rPr sz="2800" spc="-10" dirty="0">
                <a:latin typeface="Microsoft Sans Serif"/>
                <a:cs typeface="Microsoft Sans Serif"/>
              </a:rPr>
              <a:t>e</a:t>
            </a:r>
            <a:r>
              <a:rPr sz="2800" spc="-5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us</a:t>
            </a:r>
            <a:r>
              <a:rPr sz="2800" spc="-5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concep</a:t>
            </a:r>
            <a:r>
              <a:rPr sz="2800" spc="-5" dirty="0">
                <a:latin typeface="Microsoft Sans Serif"/>
                <a:cs typeface="Microsoft Sans Serif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o</a:t>
            </a:r>
            <a:r>
              <a:rPr sz="2800" spc="-5" dirty="0">
                <a:latin typeface="Microsoft Sans Serif"/>
                <a:cs typeface="Microsoft Sans Serif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c</a:t>
            </a:r>
            <a:r>
              <a:rPr sz="2800" dirty="0">
                <a:latin typeface="Microsoft Sans Serif"/>
                <a:cs typeface="Microsoft Sans Serif"/>
              </a:rPr>
              <a:t>o</a:t>
            </a:r>
            <a:r>
              <a:rPr sz="2800" spc="-10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Microsoft Sans Serif"/>
                <a:cs typeface="Microsoft Sans Serif"/>
              </a:rPr>
              <a:t>g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dirty="0">
                <a:latin typeface="Microsoft Sans Serif"/>
                <a:cs typeface="Microsoft Sans Serif"/>
              </a:rPr>
              <a:t>u</a:t>
            </a:r>
            <a:r>
              <a:rPr sz="2800" spc="-10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Microsoft Sans Serif"/>
                <a:cs typeface="Microsoft Sans Serif"/>
              </a:rPr>
              <a:t>n</a:t>
            </a:r>
            <a:r>
              <a:rPr sz="2800" spc="-5" dirty="0">
                <a:latin typeface="Microsoft Sans Serif"/>
                <a:cs typeface="Microsoft Sans Serif"/>
              </a:rPr>
              <a:t>ce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Microsoft Sans Serif"/>
                <a:cs typeface="Microsoft Sans Serif"/>
              </a:rPr>
              <a:t>i</a:t>
            </a:r>
            <a:r>
              <a:rPr sz="2800" spc="-10" dirty="0">
                <a:latin typeface="Microsoft Sans Serif"/>
                <a:cs typeface="Microsoft Sans Serif"/>
              </a:rPr>
              <a:t>n</a:t>
            </a:r>
            <a:r>
              <a:rPr sz="2800" spc="-5" dirty="0">
                <a:latin typeface="Microsoft Sans Serif"/>
                <a:cs typeface="Microsoft Sans Serif"/>
              </a:rPr>
              <a:t>s</a:t>
            </a:r>
            <a:r>
              <a:rPr sz="2800" dirty="0">
                <a:latin typeface="Microsoft Sans Serif"/>
                <a:cs typeface="Microsoft Sans Serif"/>
              </a:rPr>
              <a:t>t</a:t>
            </a:r>
            <a:r>
              <a:rPr sz="2800" spc="-10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of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Microsoft Sans Serif"/>
                <a:cs typeface="Microsoft Sans Serif"/>
              </a:rPr>
              <a:t>equality.</a:t>
            </a:r>
            <a:endParaRPr sz="2800">
              <a:latin typeface="Microsoft Sans Serif"/>
              <a:cs typeface="Microsoft Sans Serif"/>
            </a:endParaRPr>
          </a:p>
          <a:p>
            <a:pPr marL="12700" marR="10160">
              <a:lnSpc>
                <a:spcPct val="100000"/>
              </a:lnSpc>
              <a:buSzPct val="96428"/>
              <a:buChar char="•"/>
              <a:tabLst>
                <a:tab pos="137795" algn="l"/>
                <a:tab pos="728345" algn="l"/>
                <a:tab pos="1779270" algn="l"/>
                <a:tab pos="2589530" algn="l"/>
                <a:tab pos="3361054" algn="l"/>
                <a:tab pos="4846955" algn="l"/>
                <a:tab pos="5580380" algn="l"/>
                <a:tab pos="7480934" algn="l"/>
                <a:tab pos="8152765" algn="l"/>
                <a:tab pos="8945880" algn="l"/>
                <a:tab pos="9658985" algn="l"/>
              </a:tabLst>
            </a:pPr>
            <a:r>
              <a:rPr sz="2800" spc="-325" dirty="0">
                <a:latin typeface="Microsoft Sans Serif"/>
                <a:cs typeface="Microsoft Sans Serif"/>
              </a:rPr>
              <a:t>T</a:t>
            </a:r>
            <a:r>
              <a:rPr sz="2800" spc="-5" dirty="0">
                <a:latin typeface="Microsoft Sans Serif"/>
                <a:cs typeface="Microsoft Sans Serif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sho</a:t>
            </a:r>
            <a:r>
              <a:rPr sz="2800" spc="-5" dirty="0">
                <a:latin typeface="Microsoft Sans Serif"/>
                <a:cs typeface="Microsoft Sans Serif"/>
              </a:rPr>
              <a:t>w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th</a:t>
            </a:r>
            <a:r>
              <a:rPr sz="2800" spc="5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two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i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te</a:t>
            </a:r>
            <a:r>
              <a:rPr sz="28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g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ar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con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g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r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u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28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t</a:t>
            </a:r>
            <a:r>
              <a:rPr sz="2800" spc="-5" dirty="0">
                <a:latin typeface="Microsoft Sans Serif"/>
                <a:cs typeface="Microsoft Sans Serif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w</a:t>
            </a:r>
            <a:r>
              <a:rPr sz="2800" spc="-5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us</a:t>
            </a:r>
            <a:r>
              <a:rPr sz="2800" spc="-5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c</a:t>
            </a:r>
            <a:r>
              <a:rPr sz="2800" dirty="0">
                <a:latin typeface="Microsoft Sans Serif"/>
                <a:cs typeface="Microsoft Sans Serif"/>
              </a:rPr>
              <a:t>o</a:t>
            </a:r>
            <a:r>
              <a:rPr sz="2800" spc="-10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Microsoft Sans Serif"/>
                <a:cs typeface="Microsoft Sans Serif"/>
              </a:rPr>
              <a:t>g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dirty="0">
                <a:latin typeface="Microsoft Sans Serif"/>
                <a:cs typeface="Microsoft Sans Serif"/>
              </a:rPr>
              <a:t>u</a:t>
            </a:r>
            <a:r>
              <a:rPr sz="2800" spc="-10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Microsoft Sans Serif"/>
                <a:cs typeface="Microsoft Sans Serif"/>
              </a:rPr>
              <a:t>n</a:t>
            </a:r>
            <a:r>
              <a:rPr sz="2800" spc="5" dirty="0">
                <a:latin typeface="Microsoft Sans Serif"/>
                <a:cs typeface="Microsoft Sans Serif"/>
              </a:rPr>
              <a:t>c</a:t>
            </a:r>
            <a:r>
              <a:rPr sz="2800" spc="-5" dirty="0">
                <a:latin typeface="Microsoft Sans Serif"/>
                <a:cs typeface="Microsoft Sans Serif"/>
              </a:rPr>
              <a:t>e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operator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≡</a:t>
            </a:r>
            <a:r>
              <a:rPr sz="2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).</a:t>
            </a:r>
            <a:endParaRPr sz="2800">
              <a:latin typeface="Microsoft Sans Serif"/>
              <a:cs typeface="Microsoft Sans Serif"/>
            </a:endParaRPr>
          </a:p>
          <a:p>
            <a:pPr marL="12700" marR="9525" indent="-635">
              <a:lnSpc>
                <a:spcPct val="100000"/>
              </a:lnSpc>
              <a:spcBef>
                <a:spcPts val="5"/>
              </a:spcBef>
              <a:buSzPct val="96428"/>
              <a:buChar char="•"/>
              <a:tabLst>
                <a:tab pos="137795" algn="l"/>
              </a:tabLst>
            </a:pPr>
            <a:r>
              <a:rPr sz="2800" spc="-30" dirty="0">
                <a:latin typeface="Microsoft Sans Serif"/>
                <a:cs typeface="Microsoft Sans Serif"/>
              </a:rPr>
              <a:t>We</a:t>
            </a:r>
            <a:r>
              <a:rPr sz="2800" spc="10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add</a:t>
            </a:r>
            <a:r>
              <a:rPr sz="2800" spc="10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the</a:t>
            </a:r>
            <a:r>
              <a:rPr sz="2800" spc="11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phrase</a:t>
            </a:r>
            <a:r>
              <a:rPr sz="2800" spc="11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(mod</a:t>
            </a:r>
            <a:r>
              <a:rPr sz="2800" spc="11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n)</a:t>
            </a:r>
            <a:r>
              <a:rPr sz="2800" spc="1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10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114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right</a:t>
            </a:r>
            <a:r>
              <a:rPr sz="2800" spc="10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side</a:t>
            </a:r>
            <a:r>
              <a:rPr sz="2800" spc="10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9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114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congruence</a:t>
            </a:r>
            <a:r>
              <a:rPr sz="2800" spc="114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10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define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value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modulus</a:t>
            </a:r>
            <a:r>
              <a:rPr sz="2800" spc="6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that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makes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relationship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valid.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Microsoft Sans Serif"/>
                <a:cs typeface="Microsoft Sans Serif"/>
              </a:rPr>
              <a:t>For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example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50" y="843538"/>
            <a:ext cx="23996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000000"/>
                </a:solidFill>
                <a:latin typeface="Arial"/>
                <a:cs typeface="Arial"/>
              </a:rPr>
              <a:t>Congruence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4860904"/>
            <a:ext cx="7289352" cy="118112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0693" y="1757929"/>
            <a:ext cx="11672570" cy="288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57150">
              <a:lnSpc>
                <a:spcPct val="100000"/>
              </a:lnSpc>
              <a:spcBef>
                <a:spcPts val="95"/>
              </a:spcBef>
              <a:tabLst>
                <a:tab pos="810260" algn="l"/>
                <a:tab pos="1817370" algn="l"/>
                <a:tab pos="2874010" algn="l"/>
                <a:tab pos="4177029" algn="l"/>
                <a:tab pos="5797550" algn="l"/>
                <a:tab pos="6563995" algn="l"/>
                <a:tab pos="8045450" algn="l"/>
                <a:tab pos="8377555" algn="l"/>
                <a:tab pos="9989185" algn="l"/>
                <a:tab pos="1051941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dirty="0">
                <a:latin typeface="Microsoft Sans Serif"/>
                <a:cs typeface="Microsoft Sans Serif"/>
              </a:rPr>
              <a:t>e</a:t>
            </a:r>
            <a:r>
              <a:rPr sz="2800" spc="-5" dirty="0">
                <a:latin typeface="Microsoft Sans Serif"/>
                <a:cs typeface="Microsoft Sans Serif"/>
              </a:rPr>
              <a:t>s</a:t>
            </a:r>
            <a:r>
              <a:rPr sz="2800" dirty="0">
                <a:latin typeface="Microsoft Sans Serif"/>
                <a:cs typeface="Microsoft Sans Serif"/>
              </a:rPr>
              <a:t>u</a:t>
            </a:r>
            <a:r>
              <a:rPr sz="2800" spc="-10" dirty="0">
                <a:latin typeface="Microsoft Sans Serif"/>
                <a:cs typeface="Microsoft Sans Serif"/>
              </a:rPr>
              <a:t>l</a:t>
            </a:r>
            <a:r>
              <a:rPr sz="2800" spc="-5" dirty="0">
                <a:latin typeface="Microsoft Sans Serif"/>
                <a:cs typeface="Microsoft Sans Serif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o</a:t>
            </a:r>
            <a:r>
              <a:rPr sz="2800" spc="-5" dirty="0">
                <a:latin typeface="Microsoft Sans Serif"/>
                <a:cs typeface="Microsoft Sans Serif"/>
              </a:rPr>
              <a:t>f</a:t>
            </a:r>
            <a:r>
              <a:rPr sz="2800" spc="3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mo</a:t>
            </a:r>
            <a:r>
              <a:rPr sz="2800" dirty="0">
                <a:latin typeface="Microsoft Sans Serif"/>
                <a:cs typeface="Microsoft Sans Serif"/>
              </a:rPr>
              <a:t>d</a:t>
            </a:r>
            <a:r>
              <a:rPr sz="2800" spc="-20" dirty="0">
                <a:latin typeface="Microsoft Sans Serif"/>
                <a:cs typeface="Microsoft Sans Serif"/>
              </a:rPr>
              <a:t>u</a:t>
            </a:r>
            <a:r>
              <a:rPr sz="2800" spc="5" dirty="0">
                <a:latin typeface="Microsoft Sans Serif"/>
                <a:cs typeface="Microsoft Sans Serif"/>
              </a:rPr>
              <a:t>l</a:t>
            </a:r>
            <a:r>
              <a:rPr sz="2800" spc="-5" dirty="0">
                <a:latin typeface="Microsoft Sans Serif"/>
                <a:cs typeface="Microsoft Sans Serif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o</a:t>
            </a:r>
            <a:r>
              <a:rPr sz="2800" dirty="0">
                <a:latin typeface="Microsoft Sans Serif"/>
                <a:cs typeface="Microsoft Sans Serif"/>
              </a:rPr>
              <a:t>p</a:t>
            </a:r>
            <a:r>
              <a:rPr sz="2800" spc="-10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Microsoft Sans Serif"/>
                <a:cs typeface="Microsoft Sans Serif"/>
              </a:rPr>
              <a:t>r</a:t>
            </a:r>
            <a:r>
              <a:rPr sz="2800" spc="-15" dirty="0">
                <a:latin typeface="Microsoft Sans Serif"/>
                <a:cs typeface="Microsoft Sans Serif"/>
              </a:rPr>
              <a:t>at</a:t>
            </a:r>
            <a:r>
              <a:rPr sz="2800" dirty="0">
                <a:latin typeface="Microsoft Sans Serif"/>
                <a:cs typeface="Microsoft Sans Serif"/>
              </a:rPr>
              <a:t>i</a:t>
            </a:r>
            <a:r>
              <a:rPr sz="2800" spc="-10" dirty="0">
                <a:latin typeface="Microsoft Sans Serif"/>
                <a:cs typeface="Microsoft Sans Serif"/>
              </a:rPr>
              <a:t>o</a:t>
            </a:r>
            <a:r>
              <a:rPr sz="2800" spc="-5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Microsoft Sans Serif"/>
                <a:cs typeface="Microsoft Sans Serif"/>
              </a:rPr>
              <a:t>wit</a:t>
            </a:r>
            <a:r>
              <a:rPr sz="2800" spc="-10" dirty="0">
                <a:latin typeface="Microsoft Sans Serif"/>
                <a:cs typeface="Microsoft Sans Serif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mo</a:t>
            </a:r>
            <a:r>
              <a:rPr sz="2800" spc="10" dirty="0">
                <a:latin typeface="Microsoft Sans Serif"/>
                <a:cs typeface="Microsoft Sans Serif"/>
              </a:rPr>
              <a:t>d</a:t>
            </a:r>
            <a:r>
              <a:rPr sz="2800" spc="-20" dirty="0">
                <a:latin typeface="Microsoft Sans Serif"/>
                <a:cs typeface="Microsoft Sans Serif"/>
              </a:rPr>
              <a:t>u</a:t>
            </a:r>
            <a:r>
              <a:rPr sz="2800" spc="-5" dirty="0">
                <a:latin typeface="Microsoft Sans Serif"/>
                <a:cs typeface="Microsoft Sans Serif"/>
              </a:rPr>
              <a:t>l</a:t>
            </a:r>
            <a:r>
              <a:rPr sz="2800" spc="-10" dirty="0">
                <a:latin typeface="Microsoft Sans Serif"/>
                <a:cs typeface="Microsoft Sans Serif"/>
              </a:rPr>
              <a:t>u</a:t>
            </a:r>
            <a:r>
              <a:rPr sz="2800" spc="-5" dirty="0">
                <a:latin typeface="Microsoft Sans Serif"/>
                <a:cs typeface="Microsoft Sans Serif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Microsoft Sans Serif"/>
                <a:cs typeface="Microsoft Sans Serif"/>
              </a:rPr>
              <a:t>i</a:t>
            </a:r>
            <a:r>
              <a:rPr sz="2800" spc="-15" dirty="0">
                <a:latin typeface="Microsoft Sans Serif"/>
                <a:cs typeface="Microsoft Sans Serif"/>
              </a:rPr>
              <a:t>s</a:t>
            </a:r>
            <a:r>
              <a:rPr sz="2800" spc="35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l</a:t>
            </a:r>
            <a:r>
              <a:rPr sz="2800" spc="-10" dirty="0">
                <a:latin typeface="Microsoft Sans Serif"/>
                <a:cs typeface="Microsoft Sans Serif"/>
              </a:rPr>
              <a:t>wa</a:t>
            </a:r>
            <a:r>
              <a:rPr sz="2800" dirty="0">
                <a:latin typeface="Microsoft Sans Serif"/>
                <a:cs typeface="Microsoft Sans Serif"/>
              </a:rPr>
              <a:t>y</a:t>
            </a:r>
            <a:r>
              <a:rPr sz="2800" spc="-5" dirty="0">
                <a:latin typeface="Microsoft Sans Serif"/>
                <a:cs typeface="Microsoft Sans Serif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Microsoft Sans Serif"/>
                <a:cs typeface="Microsoft Sans Serif"/>
              </a:rPr>
              <a:t>i</a:t>
            </a:r>
            <a:r>
              <a:rPr sz="2800" spc="-10" dirty="0">
                <a:latin typeface="Microsoft Sans Serif"/>
                <a:cs typeface="Microsoft Sans Serif"/>
              </a:rPr>
              <a:t>n</a:t>
            </a:r>
            <a:r>
              <a:rPr sz="2800" spc="-5" dirty="0">
                <a:latin typeface="Microsoft Sans Serif"/>
                <a:cs typeface="Microsoft Sans Serif"/>
              </a:rPr>
              <a:t>te</a:t>
            </a:r>
            <a:r>
              <a:rPr sz="2800" spc="5" dirty="0">
                <a:latin typeface="Microsoft Sans Serif"/>
                <a:cs typeface="Microsoft Sans Serif"/>
              </a:rPr>
              <a:t>g</a:t>
            </a:r>
            <a:r>
              <a:rPr sz="2800" spc="-10" dirty="0">
                <a:latin typeface="Microsoft Sans Serif"/>
                <a:cs typeface="Microsoft Sans Serif"/>
              </a:rPr>
              <a:t>er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between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and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n-1.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63500" marR="55880" indent="-635">
              <a:lnSpc>
                <a:spcPct val="100000"/>
              </a:lnSpc>
              <a:spcBef>
                <a:spcPts val="5"/>
              </a:spcBef>
              <a:tabLst>
                <a:tab pos="883285" algn="l"/>
                <a:tab pos="2258060" algn="l"/>
                <a:tab pos="3951604" algn="l"/>
                <a:tab pos="5326380" algn="l"/>
                <a:tab pos="5730875" algn="l"/>
                <a:tab pos="6509384" algn="l"/>
                <a:tab pos="7624445" algn="l"/>
                <a:tab pos="8108315" algn="l"/>
                <a:tab pos="9601835" algn="l"/>
                <a:tab pos="1135126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-5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mo</a:t>
            </a:r>
            <a:r>
              <a:rPr sz="2800" spc="10" dirty="0">
                <a:latin typeface="Microsoft Sans Serif"/>
                <a:cs typeface="Microsoft Sans Serif"/>
              </a:rPr>
              <a:t>d</a:t>
            </a:r>
            <a:r>
              <a:rPr sz="2800" spc="-20" dirty="0">
                <a:latin typeface="Microsoft Sans Serif"/>
                <a:cs typeface="Microsoft Sans Serif"/>
              </a:rPr>
              <a:t>u</a:t>
            </a:r>
            <a:r>
              <a:rPr sz="2800" spc="-5" dirty="0">
                <a:latin typeface="Microsoft Sans Serif"/>
                <a:cs typeface="Microsoft Sans Serif"/>
              </a:rPr>
              <a:t>lo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o</a:t>
            </a:r>
            <a:r>
              <a:rPr sz="2800" dirty="0">
                <a:latin typeface="Microsoft Sans Serif"/>
                <a:cs typeface="Microsoft Sans Serif"/>
              </a:rPr>
              <a:t>p</a:t>
            </a:r>
            <a:r>
              <a:rPr sz="2800" spc="-10" dirty="0">
                <a:latin typeface="Microsoft Sans Serif"/>
                <a:cs typeface="Microsoft Sans Serif"/>
              </a:rPr>
              <a:t>e</a:t>
            </a:r>
            <a:r>
              <a:rPr sz="2800" spc="10" dirty="0">
                <a:latin typeface="Microsoft Sans Serif"/>
                <a:cs typeface="Microsoft Sans Serif"/>
              </a:rPr>
              <a:t>r</a:t>
            </a:r>
            <a:r>
              <a:rPr sz="2800" spc="-15" dirty="0">
                <a:latin typeface="Microsoft Sans Serif"/>
                <a:cs typeface="Microsoft Sans Serif"/>
              </a:rPr>
              <a:t>at</a:t>
            </a:r>
            <a:r>
              <a:rPr sz="2800" dirty="0">
                <a:latin typeface="Microsoft Sans Serif"/>
                <a:cs typeface="Microsoft Sans Serif"/>
              </a:rPr>
              <a:t>i</a:t>
            </a:r>
            <a:r>
              <a:rPr sz="2800" spc="-10" dirty="0">
                <a:latin typeface="Microsoft Sans Serif"/>
                <a:cs typeface="Microsoft Sans Serif"/>
              </a:rPr>
              <a:t>o</a:t>
            </a:r>
            <a:r>
              <a:rPr sz="2800" spc="-5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c</a:t>
            </a:r>
            <a:r>
              <a:rPr sz="2800" dirty="0">
                <a:latin typeface="Microsoft Sans Serif"/>
                <a:cs typeface="Microsoft Sans Serif"/>
              </a:rPr>
              <a:t>r</a:t>
            </a:r>
            <a:r>
              <a:rPr sz="2800" spc="-10" dirty="0">
                <a:latin typeface="Microsoft Sans Serif"/>
                <a:cs typeface="Microsoft Sans Serif"/>
              </a:rPr>
              <a:t>e</a:t>
            </a:r>
            <a:r>
              <a:rPr sz="280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tes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set,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Microsoft Sans Serif"/>
                <a:cs typeface="Microsoft Sans Serif"/>
              </a:rPr>
              <a:t>whi</a:t>
            </a:r>
            <a:r>
              <a:rPr sz="2800" spc="-5" dirty="0">
                <a:latin typeface="Microsoft Sans Serif"/>
                <a:cs typeface="Microsoft Sans Serif"/>
              </a:rPr>
              <a:t>ch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mo</a:t>
            </a:r>
            <a:r>
              <a:rPr sz="2800" spc="10" dirty="0">
                <a:latin typeface="Microsoft Sans Serif"/>
                <a:cs typeface="Microsoft Sans Serif"/>
              </a:rPr>
              <a:t>d</a:t>
            </a:r>
            <a:r>
              <a:rPr sz="2800" spc="-20" dirty="0">
                <a:latin typeface="Microsoft Sans Serif"/>
                <a:cs typeface="Microsoft Sans Serif"/>
              </a:rPr>
              <a:t>u</a:t>
            </a:r>
            <a:r>
              <a:rPr sz="2800" spc="-5" dirty="0">
                <a:latin typeface="Microsoft Sans Serif"/>
                <a:cs typeface="Microsoft Sans Serif"/>
              </a:rPr>
              <a:t>l</a:t>
            </a:r>
            <a:r>
              <a:rPr sz="2800" spc="-1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a</a:t>
            </a:r>
            <a:r>
              <a:rPr sz="2800" dirty="0">
                <a:latin typeface="Microsoft Sans Serif"/>
                <a:cs typeface="Microsoft Sans Serif"/>
              </a:rPr>
              <a:t>r</a:t>
            </a:r>
            <a:r>
              <a:rPr sz="2800" spc="-10" dirty="0">
                <a:latin typeface="Microsoft Sans Serif"/>
                <a:cs typeface="Microsoft Sans Serif"/>
              </a:rPr>
              <a:t>ithmet</a:t>
            </a:r>
            <a:r>
              <a:rPr sz="2800" dirty="0">
                <a:latin typeface="Microsoft Sans Serif"/>
                <a:cs typeface="Microsoft Sans Serif"/>
              </a:rPr>
              <a:t>i</a:t>
            </a:r>
            <a:r>
              <a:rPr sz="2800" spc="-5" dirty="0">
                <a:latin typeface="Microsoft Sans Serif"/>
                <a:cs typeface="Microsoft Sans Serif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Microsoft Sans Serif"/>
                <a:cs typeface="Microsoft Sans Serif"/>
              </a:rPr>
              <a:t>is 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referred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8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sz="2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least</a:t>
            </a: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residues</a:t>
            </a:r>
            <a:r>
              <a:rPr sz="2800" b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modulo</a:t>
            </a:r>
            <a:r>
              <a:rPr sz="2800" b="1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n,</a:t>
            </a:r>
            <a:r>
              <a:rPr sz="2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r>
              <a:rPr sz="2775" b="1" baseline="-21021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Arial"/>
              <a:cs typeface="Arial"/>
            </a:endParaRPr>
          </a:p>
          <a:p>
            <a:pPr marL="3634104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Some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Z</a:t>
            </a:r>
            <a:r>
              <a:rPr sz="2400" baseline="-20833" dirty="0">
                <a:latin typeface="Microsoft Sans Serif"/>
                <a:cs typeface="Microsoft Sans Serif"/>
              </a:rPr>
              <a:t>n</a:t>
            </a:r>
            <a:r>
              <a:rPr sz="2400" spc="150" baseline="-20833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sets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5986" y="1170554"/>
            <a:ext cx="2893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0000"/>
                </a:solidFill>
                <a:latin typeface="Microsoft Sans Serif"/>
                <a:cs typeface="Microsoft Sans Serif"/>
              </a:rPr>
              <a:t>Set</a:t>
            </a:r>
            <a:r>
              <a:rPr sz="32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 of</a:t>
            </a:r>
            <a:r>
              <a:rPr sz="3200" spc="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Residues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559"/>
            <a:ext cx="9555083" cy="153670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748837" y="4117907"/>
            <a:ext cx="2447925" cy="2240280"/>
            <a:chOff x="9748837" y="4117907"/>
            <a:chExt cx="2447925" cy="22402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8294" y="4127434"/>
              <a:ext cx="2433575" cy="222097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53600" y="4122670"/>
              <a:ext cx="2438400" cy="2230755"/>
            </a:xfrm>
            <a:custGeom>
              <a:avLst/>
              <a:gdLst/>
              <a:ahLst/>
              <a:cxnLst/>
              <a:rect l="l" t="t" r="r" b="b"/>
              <a:pathLst>
                <a:path w="2438400" h="2230754">
                  <a:moveTo>
                    <a:pt x="0" y="2230505"/>
                  </a:moveTo>
                  <a:lnTo>
                    <a:pt x="2438399" y="2230505"/>
                  </a:lnTo>
                </a:path>
                <a:path w="2438400" h="2230754">
                  <a:moveTo>
                    <a:pt x="2438399" y="0"/>
                  </a:moveTo>
                  <a:lnTo>
                    <a:pt x="0" y="0"/>
                  </a:lnTo>
                  <a:lnTo>
                    <a:pt x="0" y="2230505"/>
                  </a:lnTo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2261" y="1436687"/>
            <a:ext cx="11874500" cy="4921250"/>
            <a:chOff x="322261" y="1436687"/>
            <a:chExt cx="11874500" cy="4921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261" y="1436687"/>
              <a:ext cx="9982200" cy="47750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8293" y="4467160"/>
              <a:ext cx="2433575" cy="1881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753599" y="4462403"/>
              <a:ext cx="2438400" cy="1891030"/>
            </a:xfrm>
            <a:custGeom>
              <a:avLst/>
              <a:gdLst/>
              <a:ahLst/>
              <a:cxnLst/>
              <a:rect l="l" t="t" r="r" b="b"/>
              <a:pathLst>
                <a:path w="2438400" h="1891029">
                  <a:moveTo>
                    <a:pt x="0" y="1890771"/>
                  </a:moveTo>
                  <a:lnTo>
                    <a:pt x="2438399" y="1890771"/>
                  </a:lnTo>
                </a:path>
                <a:path w="2438400" h="1891029">
                  <a:moveTo>
                    <a:pt x="2438399" y="0"/>
                  </a:moveTo>
                  <a:lnTo>
                    <a:pt x="0" y="0"/>
                  </a:lnTo>
                  <a:lnTo>
                    <a:pt x="0" y="1890771"/>
                  </a:lnTo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67102" y="963925"/>
            <a:ext cx="2653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00"/>
                </a:solidFill>
                <a:latin typeface="Microsoft Sans Serif"/>
                <a:cs typeface="Microsoft Sans Serif"/>
              </a:rPr>
              <a:t>Concept</a:t>
            </a:r>
            <a:r>
              <a:rPr sz="2000"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congruence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The</a:t>
            </a:r>
            <a:r>
              <a:rPr spc="160" dirty="0"/>
              <a:t> </a:t>
            </a:r>
            <a:r>
              <a:rPr spc="-5" dirty="0"/>
              <a:t>three</a:t>
            </a:r>
            <a:r>
              <a:rPr spc="180" dirty="0"/>
              <a:t> </a:t>
            </a:r>
            <a:r>
              <a:rPr spc="-10" dirty="0"/>
              <a:t>binary</a:t>
            </a:r>
            <a:r>
              <a:rPr spc="180" dirty="0"/>
              <a:t> </a:t>
            </a:r>
            <a:r>
              <a:rPr spc="-5" dirty="0"/>
              <a:t>operations</a:t>
            </a:r>
            <a:r>
              <a:rPr spc="175" dirty="0"/>
              <a:t> </a:t>
            </a:r>
            <a:r>
              <a:rPr dirty="0"/>
              <a:t>that</a:t>
            </a:r>
            <a:r>
              <a:rPr spc="145" dirty="0"/>
              <a:t> </a:t>
            </a:r>
            <a:r>
              <a:rPr spc="-5" dirty="0"/>
              <a:t>we</a:t>
            </a:r>
            <a:r>
              <a:rPr spc="155" dirty="0"/>
              <a:t> </a:t>
            </a:r>
            <a:r>
              <a:rPr spc="-5" dirty="0"/>
              <a:t>discussed</a:t>
            </a:r>
            <a:r>
              <a:rPr spc="165" dirty="0"/>
              <a:t> </a:t>
            </a:r>
            <a:r>
              <a:rPr spc="-5" dirty="0"/>
              <a:t>for</a:t>
            </a:r>
            <a:r>
              <a:rPr spc="165" dirty="0"/>
              <a:t> </a:t>
            </a:r>
            <a:r>
              <a:rPr spc="-5" dirty="0"/>
              <a:t>the</a:t>
            </a:r>
            <a:r>
              <a:rPr spc="155" dirty="0"/>
              <a:t> </a:t>
            </a:r>
            <a:r>
              <a:rPr spc="-5" dirty="0"/>
              <a:t>set</a:t>
            </a:r>
            <a:r>
              <a:rPr spc="160" dirty="0"/>
              <a:t> </a:t>
            </a:r>
            <a:r>
              <a:rPr spc="-5" dirty="0"/>
              <a:t>Z</a:t>
            </a:r>
            <a:r>
              <a:rPr spc="145" dirty="0"/>
              <a:t> </a:t>
            </a:r>
            <a:r>
              <a:rPr spc="-5" dirty="0"/>
              <a:t>can</a:t>
            </a:r>
            <a:r>
              <a:rPr spc="160" dirty="0"/>
              <a:t> </a:t>
            </a:r>
            <a:r>
              <a:rPr spc="-10" dirty="0"/>
              <a:t>also</a:t>
            </a:r>
            <a:r>
              <a:rPr spc="175" dirty="0"/>
              <a:t> </a:t>
            </a:r>
            <a:r>
              <a:rPr spc="-5" dirty="0"/>
              <a:t>be </a:t>
            </a:r>
            <a:r>
              <a:rPr spc="-730" dirty="0"/>
              <a:t> </a:t>
            </a:r>
            <a:r>
              <a:rPr spc="-5" dirty="0"/>
              <a:t>defined</a:t>
            </a:r>
            <a:r>
              <a:rPr spc="50" dirty="0"/>
              <a:t> </a:t>
            </a:r>
            <a:r>
              <a:rPr spc="-5" dirty="0"/>
              <a:t>for</a:t>
            </a:r>
            <a:r>
              <a:rPr spc="50" dirty="0"/>
              <a:t> </a:t>
            </a:r>
            <a:r>
              <a:rPr spc="-5" dirty="0"/>
              <a:t>the</a:t>
            </a:r>
            <a:r>
              <a:rPr spc="30" dirty="0"/>
              <a:t> </a:t>
            </a:r>
            <a:r>
              <a:rPr dirty="0"/>
              <a:t>set</a:t>
            </a:r>
            <a:r>
              <a:rPr spc="25" dirty="0"/>
              <a:t> </a:t>
            </a:r>
            <a:r>
              <a:rPr spc="-5" dirty="0"/>
              <a:t>Zn.</a:t>
            </a:r>
          </a:p>
          <a:p>
            <a:pPr marL="26034">
              <a:lnSpc>
                <a:spcPct val="100000"/>
              </a:lnSpc>
              <a:spcBef>
                <a:spcPts val="20"/>
              </a:spcBef>
            </a:pPr>
            <a:endParaRPr sz="2950" dirty="0"/>
          </a:p>
          <a:p>
            <a:pPr marL="38735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The</a:t>
            </a:r>
            <a:r>
              <a:rPr spc="50" dirty="0"/>
              <a:t> </a:t>
            </a:r>
            <a:r>
              <a:rPr spc="-5" dirty="0"/>
              <a:t>result</a:t>
            </a:r>
            <a:r>
              <a:rPr spc="40" dirty="0"/>
              <a:t> </a:t>
            </a:r>
            <a:r>
              <a:rPr spc="-5" dirty="0"/>
              <a:t>may</a:t>
            </a:r>
            <a:r>
              <a:rPr spc="40" dirty="0"/>
              <a:t> </a:t>
            </a:r>
            <a:r>
              <a:rPr dirty="0"/>
              <a:t>need</a:t>
            </a:r>
            <a:r>
              <a:rPr spc="55" dirty="0"/>
              <a:t> </a:t>
            </a:r>
            <a:r>
              <a:rPr spc="-5" dirty="0"/>
              <a:t>to</a:t>
            </a:r>
            <a:r>
              <a:rPr spc="35" dirty="0"/>
              <a:t> </a:t>
            </a:r>
            <a:r>
              <a:rPr dirty="0"/>
              <a:t>be</a:t>
            </a:r>
            <a:r>
              <a:rPr spc="40" dirty="0"/>
              <a:t> </a:t>
            </a:r>
            <a:r>
              <a:rPr spc="-5" dirty="0"/>
              <a:t>mapped</a:t>
            </a:r>
            <a:r>
              <a:rPr spc="70" dirty="0"/>
              <a:t> </a:t>
            </a:r>
            <a:r>
              <a:rPr spc="-5" dirty="0"/>
              <a:t>to</a:t>
            </a:r>
            <a:r>
              <a:rPr spc="35" dirty="0"/>
              <a:t> </a:t>
            </a:r>
            <a:r>
              <a:rPr spc="-5" dirty="0"/>
              <a:t>Zn</a:t>
            </a:r>
            <a:r>
              <a:rPr spc="50" dirty="0"/>
              <a:t> </a:t>
            </a:r>
            <a:r>
              <a:rPr spc="-10" dirty="0"/>
              <a:t>using</a:t>
            </a:r>
            <a:r>
              <a:rPr spc="35" dirty="0"/>
              <a:t> </a:t>
            </a:r>
            <a:r>
              <a:rPr spc="-5" dirty="0"/>
              <a:t>the</a:t>
            </a:r>
            <a:r>
              <a:rPr spc="50" dirty="0"/>
              <a:t> </a:t>
            </a:r>
            <a:r>
              <a:rPr spc="-5" dirty="0"/>
              <a:t>mod</a:t>
            </a:r>
            <a:r>
              <a:rPr spc="60" dirty="0"/>
              <a:t> </a:t>
            </a:r>
            <a:r>
              <a:rPr spc="-20" dirty="0"/>
              <a:t>operator.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6249" y="765500"/>
            <a:ext cx="29679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000000"/>
                </a:solidFill>
                <a:latin typeface="Arial"/>
                <a:cs typeface="Arial"/>
              </a:rPr>
              <a:t>Operation</a:t>
            </a:r>
            <a:r>
              <a:rPr sz="3200" b="1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sz="32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1" spc="10" dirty="0">
                <a:solidFill>
                  <a:srgbClr val="000000"/>
                </a:solidFill>
                <a:latin typeface="Arial"/>
                <a:cs typeface="Arial"/>
              </a:rPr>
              <a:t>Z</a:t>
            </a:r>
            <a:r>
              <a:rPr sz="3150" b="1" spc="15" baseline="-21164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3150" baseline="-21164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7210" y="3265490"/>
            <a:ext cx="6402324" cy="30162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776474" y="4225287"/>
            <a:ext cx="26409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Microsoft Sans Serif"/>
                <a:cs typeface="Microsoft Sans Serif"/>
              </a:rPr>
              <a:t>Binary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operations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in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Z</a:t>
            </a:r>
            <a:r>
              <a:rPr sz="1950" spc="15" baseline="-21367" dirty="0">
                <a:latin typeface="Microsoft Sans Serif"/>
                <a:cs typeface="Microsoft Sans Serif"/>
              </a:rPr>
              <a:t>n</a:t>
            </a:r>
            <a:endParaRPr sz="1950" baseline="-21367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5931" y="3846513"/>
            <a:ext cx="2940685" cy="2435225"/>
            <a:chOff x="-4762" y="3870327"/>
            <a:chExt cx="2940685" cy="24352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42" y="3970370"/>
              <a:ext cx="2700763" cy="23256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3875090"/>
              <a:ext cx="2931160" cy="2425700"/>
            </a:xfrm>
            <a:custGeom>
              <a:avLst/>
              <a:gdLst/>
              <a:ahLst/>
              <a:cxnLst/>
              <a:rect l="l" t="t" r="r" b="b"/>
              <a:pathLst>
                <a:path w="2931160" h="2425700">
                  <a:moveTo>
                    <a:pt x="0" y="2425695"/>
                  </a:moveTo>
                  <a:lnTo>
                    <a:pt x="2930592" y="2425695"/>
                  </a:lnTo>
                  <a:lnTo>
                    <a:pt x="2930592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692" y="940308"/>
            <a:ext cx="8383905" cy="680085"/>
            <a:chOff x="202692" y="940308"/>
            <a:chExt cx="8383905" cy="680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692" y="940308"/>
              <a:ext cx="1490472" cy="6797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0" y="940308"/>
              <a:ext cx="829056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9092" y="940308"/>
              <a:ext cx="1588008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1631" y="940308"/>
              <a:ext cx="1827275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1915" y="940308"/>
              <a:ext cx="931163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1515" y="940308"/>
              <a:ext cx="121767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0676" y="940308"/>
              <a:ext cx="1150620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9732" y="940308"/>
              <a:ext cx="1016507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4675" y="940308"/>
              <a:ext cx="591311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1563" y="1144524"/>
              <a:ext cx="396240" cy="466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3380" y="940308"/>
              <a:ext cx="507492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5487" y="940308"/>
              <a:ext cx="490727" cy="67970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02692" y="1671827"/>
            <a:ext cx="4131945" cy="1411605"/>
            <a:chOff x="202692" y="1671827"/>
            <a:chExt cx="4131945" cy="1411605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692" y="1671827"/>
              <a:ext cx="574547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1855" y="1671827"/>
              <a:ext cx="490728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255" y="1671827"/>
              <a:ext cx="946404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0619" y="1671827"/>
              <a:ext cx="574547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5128" y="1671827"/>
              <a:ext cx="659891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43455" y="1671827"/>
              <a:ext cx="743712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7127" y="1671827"/>
              <a:ext cx="641603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8692" y="1671827"/>
              <a:ext cx="591312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35580" y="1876043"/>
              <a:ext cx="509016" cy="4663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0171" y="1671827"/>
              <a:ext cx="490728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2692" y="2037587"/>
              <a:ext cx="574547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1855" y="2037587"/>
              <a:ext cx="490728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1019" y="2037587"/>
              <a:ext cx="1540764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60219" y="2037587"/>
              <a:ext cx="720851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1031" y="2037587"/>
              <a:ext cx="1016507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54452" y="2037587"/>
              <a:ext cx="574548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08959" y="2037587"/>
              <a:ext cx="641604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2047" y="2037587"/>
              <a:ext cx="591312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78936" y="2241804"/>
              <a:ext cx="509015" cy="4663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43527" y="2037587"/>
              <a:ext cx="490727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2692" y="2403347"/>
              <a:ext cx="557784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5092" y="2403347"/>
              <a:ext cx="490728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2732" y="2403347"/>
              <a:ext cx="1437132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2872" y="2403347"/>
              <a:ext cx="720851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43684" y="2403347"/>
              <a:ext cx="726947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0592" y="2403347"/>
              <a:ext cx="574548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03575" y="2403347"/>
              <a:ext cx="641603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26664" y="2403347"/>
              <a:ext cx="591312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73552" y="2607563"/>
              <a:ext cx="509015" cy="46634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8143" y="2403347"/>
              <a:ext cx="490727" cy="679703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76427" y="3224783"/>
            <a:ext cx="1504187" cy="67970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29688" y="1019043"/>
            <a:ext cx="8105775" cy="267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Perform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following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operations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(the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inputs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come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from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20833" dirty="0">
                <a:latin typeface="Microsoft Sans Serif"/>
                <a:cs typeface="Microsoft Sans Serif"/>
              </a:rPr>
              <a:t>n</a:t>
            </a:r>
            <a:r>
              <a:rPr sz="2400" spc="-5" dirty="0">
                <a:latin typeface="Microsoft Sans Serif"/>
                <a:cs typeface="Microsoft Sans Serif"/>
              </a:rPr>
              <a:t>):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384810" indent="-321945">
              <a:lnSpc>
                <a:spcPct val="100000"/>
              </a:lnSpc>
              <a:buAutoNum type="alphaLcPeriod"/>
              <a:tabLst>
                <a:tab pos="38544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Add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7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14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20833" dirty="0">
                <a:latin typeface="Microsoft Sans Serif"/>
                <a:cs typeface="Microsoft Sans Serif"/>
              </a:rPr>
              <a:t>15</a:t>
            </a:r>
            <a:r>
              <a:rPr sz="2400" spc="-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 marL="401320" indent="-338455">
              <a:lnSpc>
                <a:spcPct val="100000"/>
              </a:lnSpc>
              <a:buAutoNum type="alphaLcPeriod"/>
              <a:tabLst>
                <a:tab pos="40195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Subtract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11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from 7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20833" dirty="0">
                <a:latin typeface="Microsoft Sans Serif"/>
                <a:cs typeface="Microsoft Sans Serif"/>
              </a:rPr>
              <a:t>13</a:t>
            </a:r>
            <a:r>
              <a:rPr sz="2400" spc="-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 marL="382905" indent="-320040">
              <a:lnSpc>
                <a:spcPct val="100000"/>
              </a:lnSpc>
              <a:buAutoNum type="alphaLcPeriod"/>
              <a:tabLst>
                <a:tab pos="38354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Multiply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11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by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7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20833" dirty="0">
                <a:latin typeface="Microsoft Sans Serif"/>
                <a:cs typeface="Microsoft Sans Serif"/>
              </a:rPr>
              <a:t>20</a:t>
            </a:r>
            <a:r>
              <a:rPr sz="2400" spc="-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Microsoft Sans Serif"/>
              <a:cs typeface="Microsoft Sans Serif"/>
            </a:endParaRPr>
          </a:p>
          <a:p>
            <a:pPr marL="236220">
              <a:lnSpc>
                <a:spcPct val="100000"/>
              </a:lnSpc>
            </a:pP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82598" y="3821073"/>
            <a:ext cx="10174132" cy="1627226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21" y="826765"/>
            <a:ext cx="1743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A</a:t>
            </a:r>
            <a:r>
              <a:rPr spc="-125" dirty="0"/>
              <a:t>tt</a:t>
            </a:r>
            <a:r>
              <a:rPr spc="-55" dirty="0"/>
              <a:t>a</a:t>
            </a:r>
            <a:r>
              <a:rPr spc="-50" dirty="0"/>
              <a:t>c</a:t>
            </a:r>
            <a:r>
              <a:rPr spc="-105" dirty="0"/>
              <a:t>k</a:t>
            </a:r>
            <a:r>
              <a:rPr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09881" y="1817569"/>
            <a:ext cx="1008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575" indent="-143510">
              <a:lnSpc>
                <a:spcPct val="100000"/>
              </a:lnSpc>
              <a:spcBef>
                <a:spcPts val="105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210" algn="l"/>
                <a:tab pos="2880995" algn="l"/>
                <a:tab pos="8410575" algn="l"/>
                <a:tab pos="8909050" algn="l"/>
              </a:tabLst>
            </a:pP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3200" spc="39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spc="-45" dirty="0">
                <a:solidFill>
                  <a:srgbClr val="3F3F3F"/>
                </a:solidFill>
                <a:latin typeface="Calibri"/>
                <a:cs typeface="Calibri"/>
              </a:rPr>
              <a:t>tt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ack</a:t>
            </a:r>
            <a:r>
              <a:rPr sz="3200" spc="39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3200" spc="39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lang="en-IN" sz="320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</a:t>
            </a:r>
            <a:r>
              <a:rPr sz="3200" spc="-40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spc="39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th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spc="39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3200" spc="-60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v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l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v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es</a:t>
            </a:r>
            <a:r>
              <a:rPr sz="3200" spc="39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an</a:t>
            </a:r>
            <a:r>
              <a:rPr sz="3200" spc="39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3200" spc="-5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spc="-3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em</a:t>
            </a:r>
            <a:r>
              <a:rPr sz="3200" spc="-2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4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b</a:t>
            </a:r>
            <a:r>
              <a:rPr sz="3200" spc="-45" dirty="0">
                <a:solidFill>
                  <a:srgbClr val="3F3F3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ai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n,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1310" y="2256786"/>
            <a:ext cx="99923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56970" algn="l"/>
                <a:tab pos="2781935" algn="l"/>
                <a:tab pos="4454525" algn="l"/>
                <a:tab pos="6037580" algn="l"/>
                <a:tab pos="6708140" algn="l"/>
                <a:tab pos="8028305" algn="l"/>
              </a:tabLst>
            </a:pPr>
            <a:r>
              <a:rPr sz="3200" spc="-55" dirty="0">
                <a:solidFill>
                  <a:srgbClr val="3F3F3F"/>
                </a:solidFill>
                <a:latin typeface="Calibri"/>
                <a:cs typeface="Calibri"/>
              </a:rPr>
              <a:t>alter,</a:t>
            </a:r>
            <a:r>
              <a:rPr sz="3200" spc="-55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45" dirty="0">
                <a:solidFill>
                  <a:srgbClr val="3F3F3F"/>
                </a:solidFill>
                <a:latin typeface="Calibri"/>
                <a:cs typeface="Calibri"/>
              </a:rPr>
              <a:t>destroy,</a:t>
            </a:r>
            <a:r>
              <a:rPr sz="3200" spc="-45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remove,</a:t>
            </a:r>
            <a:r>
              <a:rPr sz="3200" spc="-2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implant</a:t>
            </a:r>
            <a:r>
              <a:rPr sz="3200" spc="-5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320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reveal</a:t>
            </a:r>
            <a:r>
              <a:rPr sz="3200" spc="-20" dirty="0">
                <a:solidFill>
                  <a:srgbClr val="3F3F3F"/>
                </a:solidFill>
                <a:latin typeface="Times New Roman"/>
                <a:cs typeface="Times New Roman"/>
              </a:rPr>
              <a:t>	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information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881" y="2568311"/>
            <a:ext cx="8196580" cy="12573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105"/>
              </a:spcBef>
            </a:pP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without</a:t>
            </a:r>
            <a:r>
              <a:rPr sz="3200" spc="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authorized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access</a:t>
            </a:r>
            <a:r>
              <a:rPr sz="3200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or</a:t>
            </a:r>
            <a:r>
              <a:rPr sz="3200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permission.</a:t>
            </a:r>
            <a:endParaRPr sz="3200">
              <a:latin typeface="Calibri"/>
              <a:cs typeface="Calibri"/>
            </a:endParaRPr>
          </a:p>
          <a:p>
            <a:pPr marL="155575" indent="-143510">
              <a:lnSpc>
                <a:spcPct val="100000"/>
              </a:lnSpc>
              <a:spcBef>
                <a:spcPts val="1010"/>
              </a:spcBef>
              <a:buClr>
                <a:srgbClr val="93B6D2"/>
              </a:buClr>
              <a:buSzPct val="96875"/>
              <a:buFont typeface="Microsoft Sans Serif"/>
              <a:buChar char="•"/>
              <a:tabLst>
                <a:tab pos="156210" algn="l"/>
              </a:tabLst>
            </a:pP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It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happens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3200" spc="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both</a:t>
            </a:r>
            <a:r>
              <a:rPr sz="3200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F3F3F"/>
                </a:solidFill>
                <a:latin typeface="Calibri"/>
                <a:cs typeface="Calibri"/>
              </a:rPr>
              <a:t>individuals</a:t>
            </a:r>
            <a:r>
              <a:rPr sz="3200" spc="4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sz="3200" spc="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F3F3F"/>
                </a:solidFill>
                <a:latin typeface="Calibri"/>
                <a:cs typeface="Calibri"/>
              </a:rPr>
              <a:t>organizations.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7847" y="1010411"/>
            <a:ext cx="9855835" cy="680085"/>
            <a:chOff x="307847" y="1010411"/>
            <a:chExt cx="9855835" cy="680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847" y="1010411"/>
              <a:ext cx="1490472" cy="6797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756" y="1010411"/>
              <a:ext cx="829056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4247" y="1010411"/>
              <a:ext cx="1588008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6787" y="1010411"/>
              <a:ext cx="1827276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071" y="1010411"/>
              <a:ext cx="931163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6671" y="1010411"/>
              <a:ext cx="121767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5832" y="1010411"/>
              <a:ext cx="1150620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4888" y="1010411"/>
              <a:ext cx="1016507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831" y="1010411"/>
              <a:ext cx="1167383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47176" y="1010411"/>
              <a:ext cx="591311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6924" y="1010411"/>
              <a:ext cx="676655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72016" y="1010411"/>
              <a:ext cx="591311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8904" y="1184147"/>
              <a:ext cx="396240" cy="466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0719" y="1010411"/>
              <a:ext cx="50749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72828" y="1010411"/>
              <a:ext cx="490727" cy="679703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5740" y="1741932"/>
            <a:ext cx="4425950" cy="2085339"/>
            <a:chOff x="205740" y="1741932"/>
            <a:chExt cx="4425950" cy="2085339"/>
          </a:xfrm>
        </p:grpSpPr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848" y="1741932"/>
              <a:ext cx="574547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012" y="1741932"/>
              <a:ext cx="490727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9412" y="1741932"/>
              <a:ext cx="946403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5776" y="1741932"/>
              <a:ext cx="743712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9448" y="1741932"/>
              <a:ext cx="659892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17775" y="1741932"/>
              <a:ext cx="743712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1447" y="1741932"/>
              <a:ext cx="641604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64535" y="1741932"/>
              <a:ext cx="591311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11423" y="1900428"/>
              <a:ext cx="509015" cy="4663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6016" y="1741932"/>
              <a:ext cx="490727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7848" y="2107692"/>
              <a:ext cx="574547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012" y="2107692"/>
              <a:ext cx="490727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6176" y="2107692"/>
              <a:ext cx="1540764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65375" y="2107692"/>
              <a:ext cx="743712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9047" y="2107692"/>
              <a:ext cx="1016507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82468" y="2107692"/>
              <a:ext cx="743711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06140" y="2107692"/>
              <a:ext cx="641603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9228" y="2107692"/>
              <a:ext cx="591312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76116" y="2266188"/>
              <a:ext cx="509015" cy="4663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40707" y="2107692"/>
              <a:ext cx="490727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848" y="2473452"/>
              <a:ext cx="557784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0248" y="2473452"/>
              <a:ext cx="490727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7888" y="2473452"/>
              <a:ext cx="1437132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48028" y="2473452"/>
              <a:ext cx="912876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40863" y="2473452"/>
              <a:ext cx="726948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47772" y="2473452"/>
              <a:ext cx="583692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26079" y="2473452"/>
              <a:ext cx="743712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49751" y="2473452"/>
              <a:ext cx="641603" cy="679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1316" y="2473452"/>
              <a:ext cx="591312" cy="6797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18204" y="2647188"/>
              <a:ext cx="509015" cy="46634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2795" y="2473452"/>
              <a:ext cx="490727" cy="6797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5740" y="3147060"/>
              <a:ext cx="1504187" cy="679704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370840" y="1088893"/>
            <a:ext cx="9641840" cy="2529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Perform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following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operations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(the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inputs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come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from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either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Z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12152" dirty="0">
                <a:latin typeface="Microsoft Sans Serif"/>
                <a:cs typeface="Microsoft Sans Serif"/>
              </a:rPr>
              <a:t>n</a:t>
            </a:r>
            <a:r>
              <a:rPr sz="2400" spc="-5" dirty="0">
                <a:latin typeface="Microsoft Sans Serif"/>
                <a:cs typeface="Microsoft Sans Serif"/>
              </a:rPr>
              <a:t>):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448309" indent="-321945">
              <a:lnSpc>
                <a:spcPct val="100000"/>
              </a:lnSpc>
              <a:buAutoNum type="alphaLcPeriod"/>
              <a:tabLst>
                <a:tab pos="44894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Add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17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27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8680" dirty="0">
                <a:latin typeface="Microsoft Sans Serif"/>
                <a:cs typeface="Microsoft Sans Serif"/>
              </a:rPr>
              <a:t>14</a:t>
            </a:r>
            <a:r>
              <a:rPr sz="2400" spc="-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 marL="465455" indent="-339090">
              <a:lnSpc>
                <a:spcPct val="100000"/>
              </a:lnSpc>
              <a:buAutoNum type="alphaLcPeriod"/>
              <a:tabLst>
                <a:tab pos="46609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Subtract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43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from </a:t>
            </a:r>
            <a:r>
              <a:rPr sz="2400" spc="-5" dirty="0">
                <a:latin typeface="Microsoft Sans Serif"/>
                <a:cs typeface="Microsoft Sans Serif"/>
              </a:rPr>
              <a:t>12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8680" dirty="0">
                <a:latin typeface="Microsoft Sans Serif"/>
                <a:cs typeface="Microsoft Sans Serif"/>
              </a:rPr>
              <a:t>13</a:t>
            </a:r>
            <a:r>
              <a:rPr sz="2400" spc="-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 marL="447040" indent="-320675">
              <a:lnSpc>
                <a:spcPct val="100000"/>
              </a:lnSpc>
              <a:buAutoNum type="alphaLcPeriod"/>
              <a:tabLst>
                <a:tab pos="447675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Multiply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123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by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−10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12152" dirty="0">
                <a:latin typeface="Microsoft Sans Serif"/>
                <a:cs typeface="Microsoft Sans Serif"/>
              </a:rPr>
              <a:t>19</a:t>
            </a:r>
            <a:r>
              <a:rPr sz="2400" spc="-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 marL="25400">
              <a:lnSpc>
                <a:spcPct val="100000"/>
              </a:lnSpc>
              <a:spcBef>
                <a:spcPts val="2430"/>
              </a:spcBef>
            </a:pP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06448" y="4038600"/>
            <a:ext cx="8207380" cy="2012951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214" y="2343247"/>
            <a:ext cx="11552730" cy="1570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0037" y="769949"/>
            <a:ext cx="11727180" cy="5488305"/>
            <a:chOff x="300037" y="769949"/>
            <a:chExt cx="11727180" cy="5488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3700" y="1244614"/>
              <a:ext cx="9093189" cy="50130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37" y="769949"/>
              <a:ext cx="7341168" cy="14112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12639" y="728848"/>
            <a:ext cx="3187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00"/>
                </a:solidFill>
                <a:latin typeface="Microsoft Sans Serif"/>
                <a:cs typeface="Microsoft Sans Serif"/>
              </a:rPr>
              <a:t>Properties</a:t>
            </a:r>
            <a:r>
              <a:rPr sz="2000" spc="-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000000"/>
                </a:solidFill>
                <a:latin typeface="Microsoft Sans Serif"/>
                <a:cs typeface="Microsoft Sans Serif"/>
              </a:rPr>
              <a:t> mode</a:t>
            </a:r>
            <a:r>
              <a:rPr sz="20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operator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1368" y="1510406"/>
            <a:ext cx="16738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sz="3200" b="1" spc="-10" dirty="0">
                <a:solidFill>
                  <a:srgbClr val="000000"/>
                </a:solidFill>
                <a:latin typeface="Arial"/>
                <a:cs typeface="Arial"/>
              </a:rPr>
              <a:t>v</a:t>
            </a:r>
            <a:r>
              <a:rPr sz="3200" b="1" spc="-5" dirty="0">
                <a:solidFill>
                  <a:srgbClr val="000000"/>
                </a:solidFill>
                <a:latin typeface="Arial"/>
                <a:cs typeface="Arial"/>
              </a:rPr>
              <a:t>ers</a:t>
            </a:r>
            <a:r>
              <a:rPr sz="3200" b="1" spc="-2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3756" y="2267711"/>
            <a:ext cx="11193780" cy="1045844"/>
            <a:chOff x="333756" y="2267711"/>
            <a:chExt cx="11193780" cy="104584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756" y="2267711"/>
              <a:ext cx="120091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152" y="2267711"/>
              <a:ext cx="795527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3164" y="2267711"/>
              <a:ext cx="845819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0467" y="2267711"/>
              <a:ext cx="145542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7372" y="2267711"/>
              <a:ext cx="641603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0459" y="2267711"/>
              <a:ext cx="1508760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0703" y="2267711"/>
              <a:ext cx="1812036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2700" y="2267711"/>
              <a:ext cx="794003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8187" y="2267711"/>
              <a:ext cx="1083564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3236" y="2267711"/>
              <a:ext cx="1082040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66760" y="2267711"/>
              <a:ext cx="659892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08136" y="2267711"/>
              <a:ext cx="896112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85732" y="2267711"/>
              <a:ext cx="829055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6272" y="2267711"/>
              <a:ext cx="1388364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66120" y="2267711"/>
              <a:ext cx="661416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3756" y="2633471"/>
              <a:ext cx="574547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8264" y="2633471"/>
              <a:ext cx="1438656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06880" y="2633471"/>
              <a:ext cx="1386840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5204" y="2633471"/>
              <a:ext cx="659891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3532" y="2633471"/>
              <a:ext cx="743711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7204" y="2633471"/>
              <a:ext cx="1674876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06696" y="2633471"/>
              <a:ext cx="490727" cy="67970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33756" y="3364991"/>
            <a:ext cx="8481060" cy="1411605"/>
            <a:chOff x="333756" y="3364991"/>
            <a:chExt cx="8481060" cy="1411605"/>
          </a:xfrm>
        </p:grpSpPr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3756" y="3364991"/>
              <a:ext cx="856488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204" y="3364991"/>
              <a:ext cx="845820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4459" y="3364991"/>
              <a:ext cx="1556004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33472" y="3364991"/>
              <a:ext cx="1368552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86556" y="3364991"/>
              <a:ext cx="762000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25467" y="3364991"/>
              <a:ext cx="743712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7472" y="3759707"/>
              <a:ext cx="486156" cy="6324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0436" y="3730751"/>
              <a:ext cx="1453895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77339" y="3730751"/>
              <a:ext cx="1386839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45663" y="3730751"/>
              <a:ext cx="1488948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6096" y="3730751"/>
              <a:ext cx="659891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52900" y="3730751"/>
              <a:ext cx="743712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8096" y="3730751"/>
              <a:ext cx="1470660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31764" y="3730751"/>
              <a:ext cx="1776984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90232" y="3730751"/>
              <a:ext cx="676655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7472" y="4125467"/>
              <a:ext cx="486156" cy="6324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0436" y="4096511"/>
              <a:ext cx="2147316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72284" y="4096511"/>
              <a:ext cx="1386840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40607" y="4096511"/>
              <a:ext cx="1488948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11040" y="4096511"/>
              <a:ext cx="659891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49367" y="4096511"/>
              <a:ext cx="574548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02352" y="4096511"/>
              <a:ext cx="2164079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52487" y="4096511"/>
              <a:ext cx="1776983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24087" y="4096511"/>
              <a:ext cx="490727" cy="679704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10639" y="2346778"/>
            <a:ext cx="1081595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When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we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working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modular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arithmetic,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often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need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find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inverse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of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relative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operation.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Microsoft Sans Serif"/>
                <a:cs typeface="Microsoft Sans Serif"/>
              </a:rPr>
              <a:t>We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normally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looking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</a:t>
            </a:r>
            <a:endParaRPr sz="2400">
              <a:latin typeface="Microsoft Sans Serif"/>
              <a:cs typeface="Microsoft Sans Serif"/>
            </a:endParaRPr>
          </a:p>
          <a:p>
            <a:pPr marL="120014" indent="-107950">
              <a:lnSpc>
                <a:spcPct val="100000"/>
              </a:lnSpc>
              <a:spcBef>
                <a:spcPts val="5"/>
              </a:spcBef>
              <a:buSzPct val="95833"/>
              <a:buChar char="•"/>
              <a:tabLst>
                <a:tab pos="12065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additive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inverse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(relative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addition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operation)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or</a:t>
            </a:r>
            <a:endParaRPr sz="2400">
              <a:latin typeface="Microsoft Sans Serif"/>
              <a:cs typeface="Microsoft Sans Serif"/>
            </a:endParaRPr>
          </a:p>
          <a:p>
            <a:pPr marL="120014" indent="-107950">
              <a:lnSpc>
                <a:spcPct val="100000"/>
              </a:lnSpc>
              <a:buSzPct val="95833"/>
              <a:buChar char="•"/>
              <a:tabLst>
                <a:tab pos="12065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multiplicative</a:t>
            </a:r>
            <a:r>
              <a:rPr sz="2400" spc="7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inverse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(relative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multiplication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operation).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229" y="1245108"/>
            <a:ext cx="8827135" cy="680085"/>
            <a:chOff x="523229" y="1245108"/>
            <a:chExt cx="8827135" cy="680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29" y="1418455"/>
              <a:ext cx="238294" cy="2508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175" y="1245108"/>
              <a:ext cx="591312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063" y="1434084"/>
              <a:ext cx="396240" cy="4663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879" y="1245108"/>
              <a:ext cx="490728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519" y="1245108"/>
              <a:ext cx="879347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827" y="1245108"/>
              <a:ext cx="1591055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2843" y="1245108"/>
              <a:ext cx="574547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7352" y="1245108"/>
              <a:ext cx="91287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0188" y="1245108"/>
              <a:ext cx="574548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4695" y="1245108"/>
              <a:ext cx="845819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70476" y="1245108"/>
              <a:ext cx="1453896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7380" y="1245108"/>
              <a:ext cx="1539239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28103" y="1245108"/>
              <a:ext cx="659892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66431" y="1245108"/>
              <a:ext cx="1065276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11667" y="1245108"/>
              <a:ext cx="1100327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91955" y="1245108"/>
              <a:ext cx="557783" cy="67970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59938" y="655315"/>
            <a:ext cx="8712835" cy="105981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290"/>
              </a:spcBef>
            </a:pPr>
            <a:r>
              <a:rPr sz="2400" b="1" spc="-5" dirty="0">
                <a:latin typeface="Arial"/>
                <a:cs typeface="Arial"/>
              </a:rPr>
              <a:t>Additive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Inverse</a:t>
            </a:r>
            <a:endParaRPr sz="24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190"/>
              </a:spcBef>
            </a:pPr>
            <a:r>
              <a:rPr sz="2400" dirty="0">
                <a:latin typeface="Microsoft Sans Serif"/>
                <a:cs typeface="Microsoft Sans Serif"/>
              </a:rPr>
              <a:t>In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15625" dirty="0">
                <a:latin typeface="Microsoft Sans Serif"/>
                <a:cs typeface="Microsoft Sans Serif"/>
              </a:rPr>
              <a:t>n</a:t>
            </a:r>
            <a:r>
              <a:rPr sz="2400" spc="-5" dirty="0">
                <a:latin typeface="Microsoft Sans Serif"/>
                <a:cs typeface="Microsoft Sans Serif"/>
              </a:rPr>
              <a:t>,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two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additive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inverses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each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other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if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41766" y="2224089"/>
            <a:ext cx="5508619" cy="74771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12804" y="3352739"/>
            <a:ext cx="10871200" cy="1518285"/>
            <a:chOff x="812804" y="3352739"/>
            <a:chExt cx="10871200" cy="1518285"/>
          </a:xfrm>
        </p:grpSpPr>
        <p:sp>
          <p:nvSpPr>
            <p:cNvPr id="22" name="object 22"/>
            <p:cNvSpPr/>
            <p:nvPr/>
          </p:nvSpPr>
          <p:spPr>
            <a:xfrm>
              <a:off x="812804" y="3962400"/>
              <a:ext cx="10871200" cy="0"/>
            </a:xfrm>
            <a:custGeom>
              <a:avLst/>
              <a:gdLst/>
              <a:ahLst/>
              <a:cxnLst/>
              <a:rect l="l" t="t" r="r" b="b"/>
              <a:pathLst>
                <a:path w="10871200">
                  <a:moveTo>
                    <a:pt x="0" y="0"/>
                  </a:moveTo>
                  <a:lnTo>
                    <a:pt x="10871185" y="0"/>
                  </a:lnTo>
                </a:path>
              </a:pathLst>
            </a:custGeom>
            <a:ln w="76199">
              <a:solidFill>
                <a:srgbClr val="009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3595" y="4054471"/>
              <a:ext cx="10770235" cy="584200"/>
            </a:xfrm>
            <a:custGeom>
              <a:avLst/>
              <a:gdLst/>
              <a:ahLst/>
              <a:cxnLst/>
              <a:rect l="l" t="t" r="r" b="b"/>
              <a:pathLst>
                <a:path w="10770235" h="584200">
                  <a:moveTo>
                    <a:pt x="10769620" y="0"/>
                  </a:moveTo>
                  <a:lnTo>
                    <a:pt x="0" y="0"/>
                  </a:lnTo>
                  <a:lnTo>
                    <a:pt x="0" y="584204"/>
                  </a:lnTo>
                  <a:lnTo>
                    <a:pt x="10769620" y="584204"/>
                  </a:lnTo>
                  <a:lnTo>
                    <a:pt x="10769620" y="0"/>
                  </a:lnTo>
                  <a:close/>
                </a:path>
              </a:pathLst>
            </a:custGeom>
            <a:solidFill>
              <a:srgbClr val="98FF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29740" y="3968496"/>
              <a:ext cx="784860" cy="9022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8924" y="4219956"/>
              <a:ext cx="525780" cy="6187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40280" y="3968496"/>
              <a:ext cx="8645652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49483" y="3968496"/>
              <a:ext cx="672083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85119" y="3968496"/>
              <a:ext cx="762000" cy="9022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4712" y="3352739"/>
              <a:ext cx="1524000" cy="566735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812804" y="61722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1185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18815" y="3139748"/>
            <a:ext cx="9897745" cy="1450340"/>
          </a:xfrm>
          <a:prstGeom prst="rect">
            <a:avLst/>
          </a:prstGeom>
        </p:spPr>
        <p:txBody>
          <a:bodyPr vert="horz" wrap="square" lIns="0" tIns="24955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964"/>
              </a:spcBef>
            </a:pPr>
            <a:r>
              <a:rPr sz="28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Note</a:t>
            </a:r>
            <a:endParaRPr sz="2800">
              <a:latin typeface="Microsoft Sans Serif"/>
              <a:cs typeface="Microsoft Sans Serif"/>
            </a:endParaRPr>
          </a:p>
          <a:p>
            <a:pPr marL="412750">
              <a:lnSpc>
                <a:spcPct val="100000"/>
              </a:lnSpc>
              <a:spcBef>
                <a:spcPts val="2150"/>
              </a:spcBef>
              <a:tabLst>
                <a:tab pos="8795385" algn="l"/>
              </a:tabLst>
            </a:pPr>
            <a:r>
              <a:rPr sz="3200" dirty="0">
                <a:latin typeface="Microsoft Sans Serif"/>
                <a:cs typeface="Microsoft Sans Serif"/>
              </a:rPr>
              <a:t>In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5" dirty="0">
                <a:latin typeface="Microsoft Sans Serif"/>
                <a:cs typeface="Microsoft Sans Serif"/>
              </a:rPr>
              <a:t>Z</a:t>
            </a:r>
            <a:r>
              <a:rPr sz="3150" spc="7" baseline="-17195" dirty="0">
                <a:latin typeface="Microsoft Sans Serif"/>
                <a:cs typeface="Microsoft Sans Serif"/>
              </a:rPr>
              <a:t>n</a:t>
            </a:r>
            <a:r>
              <a:rPr sz="3150" spc="487" baseline="-1719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,</a:t>
            </a:r>
            <a:r>
              <a:rPr sz="3200" spc="5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additive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inverse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can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calculated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as</a:t>
            </a:r>
            <a:r>
              <a:rPr sz="3200" spc="-5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Microsoft Sans Serif"/>
                <a:cs typeface="Microsoft Sans Serif"/>
              </a:rPr>
              <a:t>b=n-a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7847" y="1379219"/>
            <a:ext cx="5207635" cy="680085"/>
            <a:chOff x="307847" y="1379219"/>
            <a:chExt cx="5207635" cy="6800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847" y="1379219"/>
              <a:ext cx="996696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028" y="1379219"/>
              <a:ext cx="82905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520" y="1379219"/>
              <a:ext cx="1453895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0424" y="1379219"/>
              <a:ext cx="1386839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8747" y="1379219"/>
              <a:ext cx="659891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7076" y="1379219"/>
              <a:ext cx="574548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1583" y="1379219"/>
              <a:ext cx="641603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3147" y="1379219"/>
              <a:ext cx="59131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0036" y="1583435"/>
              <a:ext cx="509015" cy="4663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24627" y="1379219"/>
              <a:ext cx="490727" cy="679703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59938" y="1457701"/>
            <a:ext cx="4878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Find</a:t>
            </a:r>
            <a:r>
              <a:rPr sz="2400" spc="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400" spc="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additive</a:t>
            </a:r>
            <a:r>
              <a:rPr sz="2400" spc="4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inverse</a:t>
            </a:r>
            <a:r>
              <a:rPr sz="2400" spc="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4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in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Z</a:t>
            </a:r>
            <a:r>
              <a:rPr sz="2400" spc="-7" baseline="-20833" dirty="0">
                <a:solidFill>
                  <a:srgbClr val="000000"/>
                </a:solidFill>
                <a:latin typeface="Microsoft Sans Serif"/>
                <a:cs typeface="Microsoft Sans Serif"/>
              </a:rPr>
              <a:t>10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0040" y="2182367"/>
            <a:ext cx="1504187" cy="67970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97840" y="2261104"/>
            <a:ext cx="1125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5656" y="3023616"/>
            <a:ext cx="6565900" cy="680085"/>
            <a:chOff x="295656" y="3023616"/>
            <a:chExt cx="6565900" cy="680085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5656" y="3023616"/>
              <a:ext cx="929640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256" y="3023616"/>
              <a:ext cx="1453895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42160" y="3023616"/>
              <a:ext cx="1386840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484" y="3023616"/>
              <a:ext cx="659892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34156" y="3023616"/>
              <a:ext cx="574548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72484" y="3023616"/>
              <a:ext cx="64160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92523" y="3023616"/>
              <a:ext cx="591312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9411" y="3227832"/>
              <a:ext cx="509015" cy="4663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56988" y="3023616"/>
              <a:ext cx="624839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61788" y="3023616"/>
              <a:ext cx="743712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85459" y="3023616"/>
              <a:ext cx="507491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71388" y="3023616"/>
              <a:ext cx="574548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24371" y="3023616"/>
              <a:ext cx="583691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86500" y="3023616"/>
              <a:ext cx="574548" cy="67970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47139" y="3102606"/>
            <a:ext cx="4385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76600" algn="l"/>
                <a:tab pos="3615054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additive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inverse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Microsoft Sans Serif"/>
                <a:cs typeface="Microsoft Sans Serif"/>
              </a:rPr>
              <a:t>4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20833" dirty="0">
                <a:latin typeface="Microsoft Sans Serif"/>
                <a:cs typeface="Microsoft Sans Serif"/>
              </a:rPr>
              <a:t>10</a:t>
            </a:r>
            <a:endParaRPr sz="2400" baseline="-20833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34548" y="3102606"/>
            <a:ext cx="1624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10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-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4 =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6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9233" y="4797488"/>
            <a:ext cx="10770235" cy="1590040"/>
            <a:chOff x="249233" y="4797488"/>
            <a:chExt cx="10770235" cy="1590040"/>
          </a:xfrm>
        </p:grpSpPr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4637" y="4797488"/>
              <a:ext cx="4905359" cy="75406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49233" y="5570543"/>
              <a:ext cx="10770235" cy="584200"/>
            </a:xfrm>
            <a:custGeom>
              <a:avLst/>
              <a:gdLst/>
              <a:ahLst/>
              <a:cxnLst/>
              <a:rect l="l" t="t" r="r" b="b"/>
              <a:pathLst>
                <a:path w="10770235" h="584200">
                  <a:moveTo>
                    <a:pt x="10769620" y="0"/>
                  </a:moveTo>
                  <a:lnTo>
                    <a:pt x="0" y="0"/>
                  </a:lnTo>
                  <a:lnTo>
                    <a:pt x="0" y="584191"/>
                  </a:lnTo>
                  <a:lnTo>
                    <a:pt x="10769620" y="584191"/>
                  </a:lnTo>
                  <a:lnTo>
                    <a:pt x="10769620" y="0"/>
                  </a:lnTo>
                  <a:close/>
                </a:path>
              </a:pathLst>
            </a:custGeom>
            <a:solidFill>
              <a:srgbClr val="98FF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6404" y="5484876"/>
              <a:ext cx="784860" cy="9022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5588" y="5736336"/>
              <a:ext cx="525780" cy="61874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56944" y="5484876"/>
              <a:ext cx="8871204" cy="90220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91699" y="5484876"/>
              <a:ext cx="672083" cy="90220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40111" y="5484876"/>
              <a:ext cx="762000" cy="902207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10184" y="5592576"/>
            <a:ext cx="98494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8421370" algn="l"/>
              </a:tabLst>
            </a:pPr>
            <a:r>
              <a:rPr sz="3200" dirty="0">
                <a:latin typeface="Microsoft Sans Serif"/>
                <a:cs typeface="Microsoft Sans Serif"/>
              </a:rPr>
              <a:t>In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5" dirty="0">
                <a:latin typeface="Microsoft Sans Serif"/>
                <a:cs typeface="Microsoft Sans Serif"/>
              </a:rPr>
              <a:t>Z</a:t>
            </a:r>
            <a:r>
              <a:rPr sz="3150" spc="7" baseline="-15873" dirty="0">
                <a:latin typeface="Microsoft Sans Serif"/>
                <a:cs typeface="Microsoft Sans Serif"/>
              </a:rPr>
              <a:t>n</a:t>
            </a:r>
            <a:r>
              <a:rPr sz="3150" spc="487" baseline="-15873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,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additive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inverse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can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calculated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as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Microsoft Sans Serif"/>
                <a:cs typeface="Microsoft Sans Serif"/>
              </a:rPr>
              <a:t>b=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n -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4521" y="1618488"/>
            <a:ext cx="9876790" cy="680085"/>
            <a:chOff x="954521" y="1618488"/>
            <a:chExt cx="9876790" cy="680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521" y="1791835"/>
              <a:ext cx="238294" cy="2508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7" y="1618488"/>
              <a:ext cx="591312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4355" y="1807464"/>
              <a:ext cx="396239" cy="4663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171" y="1618488"/>
              <a:ext cx="490728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3811" y="1618488"/>
              <a:ext cx="879348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3119" y="1618488"/>
              <a:ext cx="159105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4135" y="1618488"/>
              <a:ext cx="57454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8644" y="1618488"/>
              <a:ext cx="91287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21480" y="1618488"/>
              <a:ext cx="574548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5987" y="1618488"/>
              <a:ext cx="845819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1768" y="1618488"/>
              <a:ext cx="829056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9260" y="1618488"/>
              <a:ext cx="2147316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1107" y="1618488"/>
              <a:ext cx="1386840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9432" y="1618488"/>
              <a:ext cx="65989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47759" y="1618488"/>
              <a:ext cx="1065276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94520" y="1618488"/>
              <a:ext cx="1100327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73283" y="1618488"/>
              <a:ext cx="557783" cy="679703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459236" y="2484363"/>
            <a:ext cx="4411583" cy="59055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02563" y="2743148"/>
            <a:ext cx="11105515" cy="2570480"/>
            <a:chOff x="702563" y="2743148"/>
            <a:chExt cx="11105515" cy="2570480"/>
          </a:xfrm>
        </p:grpSpPr>
        <p:sp>
          <p:nvSpPr>
            <p:cNvPr id="22" name="object 22"/>
            <p:cNvSpPr/>
            <p:nvPr/>
          </p:nvSpPr>
          <p:spPr>
            <a:xfrm>
              <a:off x="812804" y="3352800"/>
              <a:ext cx="10871200" cy="0"/>
            </a:xfrm>
            <a:custGeom>
              <a:avLst/>
              <a:gdLst/>
              <a:ahLst/>
              <a:cxnLst/>
              <a:rect l="l" t="t" r="r" b="b"/>
              <a:pathLst>
                <a:path w="10871200">
                  <a:moveTo>
                    <a:pt x="0" y="0"/>
                  </a:moveTo>
                  <a:lnTo>
                    <a:pt x="10871185" y="0"/>
                  </a:lnTo>
                </a:path>
              </a:pathLst>
            </a:custGeom>
            <a:ln w="76199">
              <a:solidFill>
                <a:srgbClr val="009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3595" y="3414772"/>
              <a:ext cx="10770235" cy="1898650"/>
            </a:xfrm>
            <a:custGeom>
              <a:avLst/>
              <a:gdLst/>
              <a:ahLst/>
              <a:cxnLst/>
              <a:rect l="l" t="t" r="r" b="b"/>
              <a:pathLst>
                <a:path w="10770235" h="1898650">
                  <a:moveTo>
                    <a:pt x="10769620" y="0"/>
                  </a:moveTo>
                  <a:lnTo>
                    <a:pt x="0" y="0"/>
                  </a:lnTo>
                  <a:lnTo>
                    <a:pt x="0" y="1898654"/>
                  </a:lnTo>
                  <a:lnTo>
                    <a:pt x="10769620" y="1898654"/>
                  </a:lnTo>
                  <a:lnTo>
                    <a:pt x="10769620" y="0"/>
                  </a:lnTo>
                  <a:close/>
                </a:path>
              </a:pathLst>
            </a:custGeom>
            <a:solidFill>
              <a:srgbClr val="98FF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33215" y="3329940"/>
              <a:ext cx="784860" cy="9022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62399" y="3581400"/>
              <a:ext cx="525779" cy="6187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43755" y="3329940"/>
              <a:ext cx="7664196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2563" y="3817620"/>
              <a:ext cx="2450591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4711" y="2743148"/>
              <a:ext cx="1524000" cy="56673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44197" y="1093973"/>
            <a:ext cx="10731500" cy="334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6F4403"/>
                </a:solidFill>
                <a:latin typeface="Arial"/>
                <a:cs typeface="Arial"/>
              </a:rPr>
              <a:t>Multiplicative</a:t>
            </a:r>
            <a:r>
              <a:rPr sz="2400" b="1" spc="-60" dirty="0">
                <a:solidFill>
                  <a:srgbClr val="6F440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6F4403"/>
                </a:solidFill>
                <a:latin typeface="Arial"/>
                <a:cs typeface="Arial"/>
              </a:rPr>
              <a:t>Inverse</a:t>
            </a:r>
            <a:endParaRPr sz="24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864"/>
              </a:spcBef>
            </a:pPr>
            <a:r>
              <a:rPr sz="2400" dirty="0">
                <a:latin typeface="Microsoft Sans Serif"/>
                <a:cs typeface="Microsoft Sans Serif"/>
              </a:rPr>
              <a:t>In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Z</a:t>
            </a:r>
            <a:r>
              <a:rPr sz="2400" spc="-7" baseline="-15625" dirty="0">
                <a:latin typeface="Microsoft Sans Serif"/>
                <a:cs typeface="Microsoft Sans Serif"/>
              </a:rPr>
              <a:t>n</a:t>
            </a:r>
            <a:r>
              <a:rPr sz="2400" spc="-5" dirty="0">
                <a:latin typeface="Microsoft Sans Serif"/>
                <a:cs typeface="Microsoft Sans Serif"/>
              </a:rPr>
              <a:t>,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two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multiplicative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inverse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each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other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if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299720">
              <a:lnSpc>
                <a:spcPct val="100000"/>
              </a:lnSpc>
              <a:spcBef>
                <a:spcPts val="2155"/>
              </a:spcBef>
            </a:pPr>
            <a:r>
              <a:rPr sz="28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Note</a:t>
            </a:r>
            <a:endParaRPr sz="2800">
              <a:latin typeface="Microsoft Sans Serif"/>
              <a:cs typeface="Microsoft Sans Serif"/>
            </a:endParaRPr>
          </a:p>
          <a:p>
            <a:pPr marL="110489">
              <a:lnSpc>
                <a:spcPct val="100000"/>
              </a:lnSpc>
              <a:spcBef>
                <a:spcPts val="1910"/>
              </a:spcBef>
            </a:pPr>
            <a:r>
              <a:rPr sz="3200" dirty="0">
                <a:latin typeface="Microsoft Sans Serif"/>
                <a:cs typeface="Microsoft Sans Serif"/>
              </a:rPr>
              <a:t>The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integer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5" dirty="0">
                <a:latin typeface="Microsoft Sans Serif"/>
                <a:cs typeface="Microsoft Sans Serif"/>
              </a:rPr>
              <a:t>Z</a:t>
            </a:r>
            <a:r>
              <a:rPr sz="3150" spc="7" baseline="-15873" dirty="0">
                <a:latin typeface="Microsoft Sans Serif"/>
                <a:cs typeface="Microsoft Sans Serif"/>
              </a:rPr>
              <a:t>n</a:t>
            </a:r>
            <a:r>
              <a:rPr sz="3150" spc="472" baseline="-15873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has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multiplicative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inverse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if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only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if</a:t>
            </a:r>
            <a:endParaRPr sz="3200">
              <a:latin typeface="Microsoft Sans Serif"/>
              <a:cs typeface="Microsoft Sans Serif"/>
            </a:endParaRPr>
          </a:p>
          <a:p>
            <a:pPr marL="110489">
              <a:lnSpc>
                <a:spcPct val="100000"/>
              </a:lnSpc>
            </a:pPr>
            <a:r>
              <a:rPr sz="3200" b="1" dirty="0">
                <a:latin typeface="Arial"/>
                <a:cs typeface="Arial"/>
              </a:rPr>
              <a:t>gcd(a</a:t>
            </a:r>
            <a:r>
              <a:rPr sz="3200" b="1" spc="-5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,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b)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≡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r>
              <a:rPr sz="3200" b="1" spc="-5" dirty="0">
                <a:latin typeface="Arial"/>
                <a:cs typeface="Arial"/>
              </a:rPr>
              <a:t> (mod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n)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12804" y="6019800"/>
            <a:ext cx="10871200" cy="0"/>
          </a:xfrm>
          <a:custGeom>
            <a:avLst/>
            <a:gdLst/>
            <a:ahLst/>
            <a:cxnLst/>
            <a:rect l="l" t="t" r="r" b="b"/>
            <a:pathLst>
              <a:path w="10871200">
                <a:moveTo>
                  <a:pt x="0" y="0"/>
                </a:moveTo>
                <a:lnTo>
                  <a:pt x="10871185" y="0"/>
                </a:lnTo>
              </a:path>
            </a:pathLst>
          </a:custGeom>
          <a:ln w="76199">
            <a:solidFill>
              <a:srgbClr val="009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587" y="1760549"/>
            <a:ext cx="11196584" cy="453221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393423" y="836675"/>
            <a:ext cx="748665" cy="789940"/>
            <a:chOff x="11393423" y="836675"/>
            <a:chExt cx="748665" cy="7899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3423" y="836675"/>
              <a:ext cx="685800" cy="7894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1459" y="1057655"/>
              <a:ext cx="460248" cy="5394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6783" y="1327403"/>
              <a:ext cx="391667" cy="1173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" y="928822"/>
            <a:ext cx="11950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336030" algn="l"/>
                <a:tab pos="10490835" algn="l"/>
              </a:tabLst>
            </a:pP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Using</a:t>
            </a:r>
            <a:r>
              <a:rPr sz="2800" spc="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extended</a:t>
            </a:r>
            <a:r>
              <a:rPr sz="2800" spc="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Euclidean</a:t>
            </a:r>
            <a:r>
              <a:rPr sz="2800" spc="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algorithm</a:t>
            </a:r>
            <a:r>
              <a:rPr sz="2800" spc="5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to</a:t>
            </a:r>
            <a:r>
              <a:rPr sz="2800" spc="-5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find</a:t>
            </a:r>
            <a:r>
              <a:rPr sz="2800" u="heavy" spc="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multiplicative</a:t>
            </a:r>
            <a:r>
              <a:rPr sz="2800" u="heavy" spc="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inverse</a:t>
            </a: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of</a:t>
            </a:r>
            <a:r>
              <a:rPr sz="2800" u="heavy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b</a:t>
            </a:r>
            <a:r>
              <a:rPr sz="2800" u="heavy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in</a:t>
            </a:r>
            <a:r>
              <a:rPr sz="2800" u="heavy" spc="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Z</a:t>
            </a:r>
            <a:r>
              <a:rPr sz="2775" u="heavy" baseline="-16516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n</a:t>
            </a:r>
            <a:endParaRPr sz="2775" baseline="-16516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7847" y="1013460"/>
            <a:ext cx="6050280" cy="1213485"/>
            <a:chOff x="307847" y="1013460"/>
            <a:chExt cx="6050280" cy="12134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847" y="1013460"/>
              <a:ext cx="996696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028" y="1013460"/>
              <a:ext cx="82905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520" y="1013460"/>
              <a:ext cx="2147315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5368" y="1013460"/>
              <a:ext cx="1386839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3692" y="1013460"/>
              <a:ext cx="659891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2019" y="1013460"/>
              <a:ext cx="720851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2832" y="1013460"/>
              <a:ext cx="641603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5919" y="1013460"/>
              <a:ext cx="59131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2807" y="1202436"/>
              <a:ext cx="509015" cy="4663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7400" y="1013460"/>
              <a:ext cx="490727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7847" y="1546860"/>
              <a:ext cx="1504188" cy="679703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59938" y="924900"/>
            <a:ext cx="5721350" cy="109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45900"/>
              </a:lnSpc>
              <a:spcBef>
                <a:spcPts val="95"/>
              </a:spcBef>
            </a:pPr>
            <a:r>
              <a:rPr sz="24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Find</a:t>
            </a:r>
            <a:r>
              <a:rPr sz="2400" spc="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multiplicative</a:t>
            </a:r>
            <a:r>
              <a:rPr sz="2400" spc="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inverse</a:t>
            </a:r>
            <a:r>
              <a:rPr sz="2400" spc="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000000"/>
                </a:solidFill>
                <a:latin typeface="Microsoft Sans Serif"/>
                <a:cs typeface="Microsoft Sans Serif"/>
              </a:rPr>
              <a:t>11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in</a:t>
            </a:r>
            <a:r>
              <a:rPr sz="2400" spc="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Z</a:t>
            </a:r>
            <a:r>
              <a:rPr sz="2400" spc="-7" baseline="-15625" dirty="0">
                <a:solidFill>
                  <a:srgbClr val="000000"/>
                </a:solidFill>
                <a:latin typeface="Microsoft Sans Serif"/>
                <a:cs typeface="Microsoft Sans Serif"/>
              </a:rPr>
              <a:t>26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. </a:t>
            </a:r>
            <a:r>
              <a:rPr sz="2400" spc="-6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992255"/>
            <a:ext cx="11617325" cy="4529455"/>
            <a:chOff x="0" y="992255"/>
            <a:chExt cx="11617325" cy="452945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044714"/>
              <a:ext cx="8042269" cy="34766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4939" y="992255"/>
              <a:ext cx="3762390" cy="4519543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10540" y="5658611"/>
            <a:ext cx="8803005" cy="683260"/>
            <a:chOff x="510540" y="5658611"/>
            <a:chExt cx="8803005" cy="683260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0540" y="5661659"/>
              <a:ext cx="929640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0140" y="5661659"/>
              <a:ext cx="896111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212" y="5661659"/>
              <a:ext cx="507492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98320" y="5661659"/>
              <a:ext cx="743712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36647" y="5661659"/>
              <a:ext cx="490728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05812" y="5661659"/>
              <a:ext cx="720851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21279" y="5661659"/>
              <a:ext cx="507492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08732" y="5661659"/>
              <a:ext cx="624840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13532" y="5661659"/>
              <a:ext cx="574547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82695" y="5661659"/>
              <a:ext cx="490727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51860" y="5661659"/>
              <a:ext cx="829056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9351" y="5661659"/>
              <a:ext cx="1386839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27675" y="5661659"/>
              <a:ext cx="659891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66004" y="5661659"/>
              <a:ext cx="720851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68340" y="5661659"/>
              <a:ext cx="624839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73140" y="5658611"/>
              <a:ext cx="573023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40780" y="5661659"/>
              <a:ext cx="574548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93763" y="5661659"/>
              <a:ext cx="676656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34199" y="5661659"/>
              <a:ext cx="507492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36308" y="5661659"/>
              <a:ext cx="574548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05471" y="5661659"/>
              <a:ext cx="998220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82128" y="5661659"/>
              <a:ext cx="743711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05799" y="5661659"/>
              <a:ext cx="583692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84108" y="5661659"/>
              <a:ext cx="743711" cy="679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22435" y="5661659"/>
              <a:ext cx="490727" cy="67970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88340" y="5741618"/>
            <a:ext cx="8423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3699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gcd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(26,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11)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1;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inverse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11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dirty="0">
                <a:latin typeface="Microsoft Sans Serif"/>
                <a:cs typeface="Microsoft Sans Serif"/>
              </a:rPr>
              <a:t>7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Microsoft Sans Serif"/>
                <a:cs typeface="Microsoft Sans Serif"/>
              </a:rPr>
              <a:t>-7mod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26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=19.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4125"/>
            <a:ext cx="12192635" cy="523875"/>
            <a:chOff x="0" y="6334125"/>
            <a:chExt cx="12192635" cy="523875"/>
          </a:xfrm>
        </p:grpSpPr>
        <p:sp>
          <p:nvSpPr>
            <p:cNvPr id="3" name="object 3"/>
            <p:cNvSpPr/>
            <p:nvPr/>
          </p:nvSpPr>
          <p:spPr>
            <a:xfrm>
              <a:off x="3178" y="6400800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829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829" y="457199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125"/>
              <a:ext cx="12188825" cy="63500"/>
            </a:xfrm>
            <a:custGeom>
              <a:avLst/>
              <a:gdLst/>
              <a:ahLst/>
              <a:cxnLst/>
              <a:rect l="l" t="t" r="r" b="b"/>
              <a:pathLst>
                <a:path w="12188825" h="63500">
                  <a:moveTo>
                    <a:pt x="12188829" y="0"/>
                  </a:moveTo>
                  <a:lnTo>
                    <a:pt x="0" y="0"/>
                  </a:lnTo>
                  <a:lnTo>
                    <a:pt x="0" y="63495"/>
                  </a:lnTo>
                  <a:lnTo>
                    <a:pt x="12188829" y="63495"/>
                  </a:lnTo>
                  <a:lnTo>
                    <a:pt x="12188829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428" y="270480"/>
            <a:ext cx="1964843" cy="5284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7847" y="1013460"/>
            <a:ext cx="6186170" cy="1213485"/>
            <a:chOff x="307847" y="1013460"/>
            <a:chExt cx="6186170" cy="12134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847" y="1013460"/>
              <a:ext cx="996696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028" y="1013460"/>
              <a:ext cx="829056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520" y="1013460"/>
              <a:ext cx="2147315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5368" y="1013460"/>
              <a:ext cx="1386839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3692" y="1013460"/>
              <a:ext cx="659891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2019" y="1013460"/>
              <a:ext cx="74371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5692" y="1013460"/>
              <a:ext cx="641603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8780" y="1013460"/>
              <a:ext cx="59131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5668" y="1196340"/>
              <a:ext cx="621791" cy="4663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3036" y="1013460"/>
              <a:ext cx="490727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7847" y="1546860"/>
              <a:ext cx="1504188" cy="679703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59938" y="924900"/>
            <a:ext cx="5857240" cy="109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45900"/>
              </a:lnSpc>
              <a:spcBef>
                <a:spcPts val="95"/>
              </a:spcBef>
            </a:pPr>
            <a:r>
              <a:rPr sz="24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Find</a:t>
            </a:r>
            <a:r>
              <a:rPr sz="2400" spc="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Microsoft Sans Serif"/>
                <a:cs typeface="Microsoft Sans Serif"/>
              </a:rPr>
              <a:t>multiplicative</a:t>
            </a:r>
            <a:r>
              <a:rPr sz="2400" spc="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inverse</a:t>
            </a:r>
            <a:r>
              <a:rPr sz="2400" spc="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23</a:t>
            </a:r>
            <a:r>
              <a:rPr sz="2400" spc="2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in</a:t>
            </a:r>
            <a:r>
              <a:rPr sz="2400" spc="4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Z</a:t>
            </a:r>
            <a:r>
              <a:rPr sz="2400" spc="-7" baseline="-13888" dirty="0">
                <a:solidFill>
                  <a:srgbClr val="000000"/>
                </a:solidFill>
                <a:latin typeface="Microsoft Sans Serif"/>
                <a:cs typeface="Microsoft Sans Serif"/>
              </a:rPr>
              <a:t>100</a:t>
            </a:r>
            <a:r>
              <a:rPr sz="2400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. </a:t>
            </a:r>
            <a:r>
              <a:rPr sz="2400" spc="-6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7B615"/>
                </a:solidFill>
                <a:latin typeface="Microsoft Sans Serif"/>
                <a:cs typeface="Microsoft Sans Serif"/>
              </a:rPr>
              <a:t>Solution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0540" y="5658611"/>
            <a:ext cx="7551420" cy="683260"/>
            <a:chOff x="510540" y="5658611"/>
            <a:chExt cx="7551420" cy="68326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0540" y="5661659"/>
              <a:ext cx="929640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0140" y="5661659"/>
              <a:ext cx="896111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6212" y="5661659"/>
              <a:ext cx="507492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320" y="5661659"/>
              <a:ext cx="912876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5812" y="5661659"/>
              <a:ext cx="490727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76500" y="5661659"/>
              <a:ext cx="743712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14828" y="5661659"/>
              <a:ext cx="507491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0756" y="5661659"/>
              <a:ext cx="624840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05556" y="5661659"/>
              <a:ext cx="574548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74719" y="5661659"/>
              <a:ext cx="490727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43884" y="5661659"/>
              <a:ext cx="829056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52899" y="5661659"/>
              <a:ext cx="1386839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21224" y="5661659"/>
              <a:ext cx="659891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59551" y="5661659"/>
              <a:ext cx="743712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83224" y="5661659"/>
              <a:ext cx="624840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88024" y="5658611"/>
              <a:ext cx="573024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55663" y="5661659"/>
              <a:ext cx="743712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7811" y="5661659"/>
              <a:ext cx="676655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32904" y="5661659"/>
              <a:ext cx="743711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71232" y="5661659"/>
              <a:ext cx="490727" cy="67970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88340" y="5741618"/>
            <a:ext cx="71723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gcd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(100,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23)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1;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inverse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23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5" dirty="0">
                <a:latin typeface="Microsoft Sans Serif"/>
                <a:cs typeface="Microsoft Sans Serif"/>
              </a:rPr>
              <a:t>13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87.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1" name="object 4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8587" y="2138324"/>
            <a:ext cx="11852543" cy="3424275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COMPUTER</a:t>
            </a:r>
            <a:r>
              <a:rPr spc="-20" dirty="0"/>
              <a:t> </a:t>
            </a:r>
            <a:r>
              <a:rPr spc="-5" dirty="0"/>
              <a:t>SCIENCE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ENGINEERING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</TotalTime>
  <Words>4615</Words>
  <Application>Microsoft Office PowerPoint</Application>
  <PresentationFormat>Widescreen</PresentationFormat>
  <Paragraphs>646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Arial</vt:lpstr>
      <vt:lpstr>Calibri</vt:lpstr>
      <vt:lpstr>Calibri Light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OUTLINE</vt:lpstr>
      <vt:lpstr>Security Goals</vt:lpstr>
      <vt:lpstr>Security Goals</vt:lpstr>
      <vt:lpstr>Security Goals</vt:lpstr>
      <vt:lpstr>Security Goals</vt:lpstr>
      <vt:lpstr>Security Goals</vt:lpstr>
      <vt:lpstr>Attacks</vt:lpstr>
      <vt:lpstr>Attacks</vt:lpstr>
      <vt:lpstr>Attacks</vt:lpstr>
      <vt:lpstr>Attacks</vt:lpstr>
      <vt:lpstr>Attacks</vt:lpstr>
      <vt:lpstr>Attacks</vt:lpstr>
      <vt:lpstr>Attacks</vt:lpstr>
      <vt:lpstr>Attacks</vt:lpstr>
      <vt:lpstr>Attacks</vt:lpstr>
      <vt:lpstr>Attacks</vt:lpstr>
      <vt:lpstr>Attacks</vt:lpstr>
      <vt:lpstr>PowerPoint Presentation</vt:lpstr>
      <vt:lpstr>OSI Security Architecture </vt:lpstr>
      <vt:lpstr>Services and Mechanisms</vt:lpstr>
      <vt:lpstr>Services and Mechanisms</vt:lpstr>
      <vt:lpstr>Services and Mechanisms</vt:lpstr>
      <vt:lpstr>Services and Mechanisms</vt:lpstr>
      <vt:lpstr>Services and Mechanisms</vt:lpstr>
      <vt:lpstr>Services and Mechanisms</vt:lpstr>
      <vt:lpstr>Services and Mechanisms</vt:lpstr>
      <vt:lpstr>Services and Mechanisms</vt:lpstr>
      <vt:lpstr>Services and Mechanisms</vt:lpstr>
      <vt:lpstr>Services and Mechanisms</vt:lpstr>
      <vt:lpstr>Services and Mechanisms</vt:lpstr>
      <vt:lpstr>PowerPoint Presentation</vt:lpstr>
      <vt:lpstr>Techniques</vt:lpstr>
      <vt:lpstr>Techniques</vt:lpstr>
      <vt:lpstr>Techniques</vt:lpstr>
      <vt:lpstr>Techniques</vt:lpstr>
      <vt:lpstr>Techniques</vt:lpstr>
      <vt:lpstr>Techniques</vt:lpstr>
      <vt:lpstr>Techniques</vt:lpstr>
      <vt:lpstr>Techniques</vt:lpstr>
      <vt:lpstr>Techniques</vt:lpstr>
      <vt:lpstr>Techniques</vt:lpstr>
      <vt:lpstr>PowerPoint Presentation</vt:lpstr>
      <vt:lpstr>Techniques</vt:lpstr>
      <vt:lpstr>Techniques</vt:lpstr>
      <vt:lpstr>Techniques</vt:lpstr>
      <vt:lpstr>PowerPoint Presentation</vt:lpstr>
      <vt:lpstr>Techniques</vt:lpstr>
      <vt:lpstr>Techniques</vt:lpstr>
      <vt:lpstr>Techniques</vt:lpstr>
      <vt:lpstr>Techniques</vt:lpstr>
      <vt:lpstr>Techniques</vt:lpstr>
      <vt:lpstr>Techniques</vt:lpstr>
      <vt:lpstr>Techniques</vt:lpstr>
      <vt:lpstr>Techniques</vt:lpstr>
      <vt:lpstr>Techniques</vt:lpstr>
      <vt:lpstr>Integer Arithmetic</vt:lpstr>
      <vt:lpstr>Integer Arithmetic</vt:lpstr>
      <vt:lpstr>Integer Arithmetic</vt:lpstr>
      <vt:lpstr>PowerPoint Presentation</vt:lpstr>
      <vt:lpstr>Integer Arithmetic</vt:lpstr>
      <vt:lpstr>Integer Arithmetic</vt:lpstr>
      <vt:lpstr>PowerPoint Presentation</vt:lpstr>
      <vt:lpstr>Divisbility</vt:lpstr>
      <vt:lpstr>PowerPoint Presentation</vt:lpstr>
      <vt:lpstr>Note</vt:lpstr>
      <vt:lpstr>Greatest Common Divisor</vt:lpstr>
      <vt:lpstr>Common divisors of two integers</vt:lpstr>
      <vt:lpstr>Euclidean Algorithm</vt:lpstr>
      <vt:lpstr>GCD( 36,10)</vt:lpstr>
      <vt:lpstr>Euclidean Algorithm</vt:lpstr>
      <vt:lpstr>Note</vt:lpstr>
      <vt:lpstr>PowerPoint Presentation</vt:lpstr>
      <vt:lpstr>PowerPoint Presentation</vt:lpstr>
      <vt:lpstr>Find the greatest common divisor of 25 and 60.</vt:lpstr>
      <vt:lpstr>PowerPoint Presentation</vt:lpstr>
      <vt:lpstr>Extended Euclidean Algorithm</vt:lpstr>
      <vt:lpstr>Extended Euclidean algorithm, part a</vt:lpstr>
      <vt:lpstr>Extended Euclidean algorithm</vt:lpstr>
      <vt:lpstr>Given a = 161 and b = 28, find gcd (a, b) and the values of s and t.</vt:lpstr>
      <vt:lpstr>(a, b) and the values of s</vt:lpstr>
      <vt:lpstr>a = 0 and b = 45, find gcd (a, b) and the values of s</vt:lpstr>
      <vt:lpstr> MODULAR ARITHMETIC</vt:lpstr>
      <vt:lpstr>Modulo Operator The modulo operator is shown as mod. The second input (n) is called  the modulus. The output r is called the residue.</vt:lpstr>
      <vt:lpstr>Congruence</vt:lpstr>
      <vt:lpstr>Set of Residues</vt:lpstr>
      <vt:lpstr>Concept of congruence</vt:lpstr>
      <vt:lpstr>Operation in Zn</vt:lpstr>
      <vt:lpstr>PowerPoint Presentation</vt:lpstr>
      <vt:lpstr>PowerPoint Presentation</vt:lpstr>
      <vt:lpstr>PowerPoint Presentation</vt:lpstr>
      <vt:lpstr>Properties of mode operator</vt:lpstr>
      <vt:lpstr>Inverses</vt:lpstr>
      <vt:lpstr>PowerPoint Presentation</vt:lpstr>
      <vt:lpstr>Find the additive inverse of 4 in Z10.</vt:lpstr>
      <vt:lpstr>PowerPoint Presentation</vt:lpstr>
      <vt:lpstr>Using extended Euclidean algorithm to find multiplicative inverse of b in Zn</vt:lpstr>
      <vt:lpstr>Find the multiplicative inverse of 11 in Z26.  Solution</vt:lpstr>
      <vt:lpstr>Find the multiplicative inverse of 23 in Z100.  Solution</vt:lpstr>
      <vt:lpstr>Find the inverse of 12 in Z26.  Solution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Soumya</dc:creator>
  <cp:lastModifiedBy>Soumya Chakravarthy</cp:lastModifiedBy>
  <cp:revision>15</cp:revision>
  <dcterms:created xsi:type="dcterms:W3CDTF">2024-10-08T05:46:00Z</dcterms:created>
  <dcterms:modified xsi:type="dcterms:W3CDTF">2024-11-14T14:55:19Z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2022-07-14T00:00:00Z</vt:filetime>
  </property>
  <property fmtid="{D5CDD505-2E9C-101B-9397-08002B2CF9AE}" pid="3" name="Creator">
    <vt:lpwstr>Online2PDF.com</vt:lpwstr>
  </property>
  <property fmtid="{D5CDD505-2E9C-101B-9397-08002B2CF9AE}" pid="4" name="LastSaved">
    <vt:filetime>2022-07-14T00:00:00Z</vt:filetime>
  </property>
</Properties>
</file>